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942" r:id="rId1"/>
  </p:sldMasterIdLst>
  <p:notesMasterIdLst>
    <p:notesMasterId r:id="rId48"/>
  </p:notesMasterIdLst>
  <p:sldIdLst>
    <p:sldId id="256" r:id="rId2"/>
    <p:sldId id="335" r:id="rId3"/>
    <p:sldId id="336" r:id="rId4"/>
    <p:sldId id="333" r:id="rId5"/>
    <p:sldId id="268" r:id="rId6"/>
    <p:sldId id="269" r:id="rId7"/>
    <p:sldId id="312" r:id="rId8"/>
    <p:sldId id="270" r:id="rId9"/>
    <p:sldId id="332" r:id="rId10"/>
    <p:sldId id="258" r:id="rId11"/>
    <p:sldId id="260" r:id="rId12"/>
    <p:sldId id="259" r:id="rId13"/>
    <p:sldId id="331" r:id="rId14"/>
    <p:sldId id="261" r:id="rId15"/>
    <p:sldId id="313" r:id="rId16"/>
    <p:sldId id="322" r:id="rId17"/>
    <p:sldId id="330" r:id="rId18"/>
    <p:sldId id="267" r:id="rId19"/>
    <p:sldId id="341" r:id="rId20"/>
    <p:sldId id="337" r:id="rId21"/>
    <p:sldId id="338" r:id="rId22"/>
    <p:sldId id="339" r:id="rId23"/>
    <p:sldId id="340" r:id="rId24"/>
    <p:sldId id="315" r:id="rId25"/>
    <p:sldId id="318" r:id="rId26"/>
    <p:sldId id="328" r:id="rId27"/>
    <p:sldId id="279" r:id="rId28"/>
    <p:sldId id="283" r:id="rId29"/>
    <p:sldId id="284" r:id="rId30"/>
    <p:sldId id="285" r:id="rId31"/>
    <p:sldId id="286" r:id="rId32"/>
    <p:sldId id="280" r:id="rId33"/>
    <p:sldId id="319" r:id="rId34"/>
    <p:sldId id="320" r:id="rId35"/>
    <p:sldId id="272" r:id="rId36"/>
    <p:sldId id="294" r:id="rId37"/>
    <p:sldId id="295" r:id="rId38"/>
    <p:sldId id="296" r:id="rId39"/>
    <p:sldId id="297" r:id="rId40"/>
    <p:sldId id="301" r:id="rId41"/>
    <p:sldId id="302" r:id="rId42"/>
    <p:sldId id="334" r:id="rId43"/>
    <p:sldId id="307" r:id="rId44"/>
    <p:sldId id="323" r:id="rId45"/>
    <p:sldId id="326" r:id="rId46"/>
    <p:sldId id="32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雋喆 高" initials="雋喆"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A3A3"/>
    <a:srgbClr val="A5A5A5"/>
    <a:srgbClr val="FAC09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p:scale>
          <a:sx n="118" d="100"/>
          <a:sy n="118" d="100"/>
        </p:scale>
        <p:origin x="-108" y="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1C0D2B-F08C-46E9-B4DB-4A4C44D59BCA}" type="datetimeFigureOut">
              <a:rPr lang="zh-TW" altLang="en-US" smtClean="0"/>
              <a:t>2020/12/26</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58359F-DDDB-44EB-9E42-18FF4C3ADE45}" type="slidenum">
              <a:rPr lang="zh-TW" altLang="en-US" smtClean="0"/>
              <a:t>‹#›</a:t>
            </a:fld>
            <a:endParaRPr lang="zh-TW" altLang="en-US"/>
          </a:p>
        </p:txBody>
      </p:sp>
    </p:spTree>
    <p:extLst>
      <p:ext uri="{BB962C8B-B14F-4D97-AF65-F5344CB8AC3E}">
        <p14:creationId xmlns:p14="http://schemas.microsoft.com/office/powerpoint/2010/main" val="2124057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758359F-DDDB-44EB-9E42-18FF4C3ADE45}" type="slidenum">
              <a:rPr lang="zh-TW" altLang="en-US" smtClean="0"/>
              <a:t>5</a:t>
            </a:fld>
            <a:endParaRPr lang="zh-TW" altLang="en-US"/>
          </a:p>
        </p:txBody>
      </p:sp>
    </p:spTree>
    <p:extLst>
      <p:ext uri="{BB962C8B-B14F-4D97-AF65-F5344CB8AC3E}">
        <p14:creationId xmlns:p14="http://schemas.microsoft.com/office/powerpoint/2010/main" val="7036890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10" name="直角三角形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標題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TW" altLang="en-US"/>
              <a:t>按一下以編輯母片標題樣式</a:t>
            </a:r>
            <a:endParaRPr kumimoji="0" lang="en-US"/>
          </a:p>
        </p:txBody>
      </p:sp>
      <p:sp>
        <p:nvSpPr>
          <p:cNvPr id="17" name="副標題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TW" altLang="en-US"/>
              <a:t>按一下以編輯母片副標題樣式</a:t>
            </a:r>
            <a:endParaRPr kumimoji="0" lang="en-US"/>
          </a:p>
        </p:txBody>
      </p:sp>
      <p:grpSp>
        <p:nvGrpSpPr>
          <p:cNvPr id="2" name="群組 1"/>
          <p:cNvGrpSpPr/>
          <p:nvPr/>
        </p:nvGrpSpPr>
        <p:grpSpPr>
          <a:xfrm>
            <a:off x="-5019" y="4953000"/>
            <a:ext cx="12197020" cy="1912088"/>
            <a:chOff x="-3765" y="4832896"/>
            <a:chExt cx="9147765" cy="2032192"/>
          </a:xfrm>
        </p:grpSpPr>
        <p:sp>
          <p:nvSpPr>
            <p:cNvPr id="7" name="手繪多邊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手繪多邊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手繪多邊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線接點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版面配置區 29"/>
          <p:cNvSpPr>
            <a:spLocks noGrp="1"/>
          </p:cNvSpPr>
          <p:nvPr>
            <p:ph type="dt" sz="half" idx="10"/>
          </p:nvPr>
        </p:nvSpPr>
        <p:spPr/>
        <p:txBody>
          <a:bodyPr/>
          <a:lstStyle>
            <a:lvl1pPr>
              <a:defRPr>
                <a:solidFill>
                  <a:srgbClr val="FFFFFF"/>
                </a:solidFill>
              </a:defRPr>
            </a:lvl1pPr>
            <a:extLst/>
          </a:lstStyle>
          <a:p>
            <a:fld id="{F7292BB4-6569-44DE-B506-840437FAE131}" type="datetime1">
              <a:rPr lang="zh-TW" altLang="en-US" smtClean="0"/>
              <a:t>2020/12/26</a:t>
            </a:fld>
            <a:endParaRPr lang="zh-TW" altLang="en-US"/>
          </a:p>
        </p:txBody>
      </p:sp>
      <p:sp>
        <p:nvSpPr>
          <p:cNvPr id="19" name="頁尾版面配置區 18"/>
          <p:cNvSpPr>
            <a:spLocks noGrp="1"/>
          </p:cNvSpPr>
          <p:nvPr>
            <p:ph type="ftr" sz="quarter" idx="11"/>
          </p:nvPr>
        </p:nvSpPr>
        <p:spPr/>
        <p:txBody>
          <a:bodyPr/>
          <a:lstStyle>
            <a:lvl1pPr>
              <a:defRPr>
                <a:solidFill>
                  <a:schemeClr val="accent1">
                    <a:tint val="20000"/>
                  </a:schemeClr>
                </a:solidFill>
              </a:defRPr>
            </a:lvl1pPr>
            <a:extLst/>
          </a:lstStyle>
          <a:p>
            <a:endParaRPr lang="zh-TW" altLang="en-US"/>
          </a:p>
        </p:txBody>
      </p:sp>
      <p:sp>
        <p:nvSpPr>
          <p:cNvPr id="27" name="投影片編號版面配置區 26"/>
          <p:cNvSpPr>
            <a:spLocks noGrp="1"/>
          </p:cNvSpPr>
          <p:nvPr>
            <p:ph type="sldNum" sz="quarter" idx="12"/>
          </p:nvPr>
        </p:nvSpPr>
        <p:spPr/>
        <p:txBody>
          <a:bodyPr/>
          <a:lstStyle>
            <a:lvl1pPr>
              <a:defRPr>
                <a:solidFill>
                  <a:srgbClr val="FFFFFF"/>
                </a:solidFill>
              </a:defRPr>
            </a:lvl1pPr>
            <a:extLst/>
          </a:lstStyle>
          <a:p>
            <a:fld id="{A8E8A131-B4E2-40A8-9248-2983823ADB4A}" type="slidenum">
              <a:rPr lang="zh-TW" altLang="en-US" smtClean="0"/>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a:xfrm>
            <a:off x="609600" y="1481330"/>
            <a:ext cx="10972800" cy="4386071"/>
          </a:xfrm>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fld id="{136D5052-E27B-4E64-AD0F-0FBBB6855429}" type="datetime1">
              <a:rPr lang="zh-TW" altLang="en-US" smtClean="0"/>
              <a:t>2020/12/26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8E8A131-B4E2-40A8-9248-2983823ADB4A}"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9125351" y="274641"/>
            <a:ext cx="2369960" cy="5592761"/>
          </a:xfrm>
        </p:spPr>
        <p:txBody>
          <a:bodyPr vert="eaVert"/>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a:xfrm>
            <a:off x="609600" y="274641"/>
            <a:ext cx="8432800" cy="5592760"/>
          </a:xfrm>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fld id="{8AD5A8AA-5FEA-44D7-9EF2-28419172FBF2}" type="datetime1">
              <a:rPr lang="zh-TW" altLang="en-US" smtClean="0"/>
              <a:t>2020/12/26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8E8A131-B4E2-40A8-9248-2983823ADB4A}"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fld id="{0ABEB8AF-EA21-4D3D-9D6B-56A5FAE89885}" type="datetime1">
              <a:rPr lang="zh-TW" altLang="en-US" smtClean="0"/>
              <a:t>2020/12/26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8E8A131-B4E2-40A8-9248-2983823ADB4A}" type="slidenum">
              <a:rPr lang="zh-TW" altLang="en-US" smtClean="0"/>
              <a:t>‹#›</a:t>
            </a:fld>
            <a:endParaRPr lang="zh-TW" altLang="en-US"/>
          </a:p>
        </p:txBody>
      </p:sp>
      <p:sp>
        <p:nvSpPr>
          <p:cNvPr id="7" name="標題 6"/>
          <p:cNvSpPr>
            <a:spLocks noGrp="1"/>
          </p:cNvSpPr>
          <p:nvPr>
            <p:ph type="title"/>
          </p:nvPr>
        </p:nvSpPr>
        <p:spPr/>
        <p:txBody>
          <a:bodyPr rtlCol="0"/>
          <a:lstStyle/>
          <a:p>
            <a:r>
              <a:rPr kumimoji="0" lang="zh-TW" altLang="en-US"/>
              <a:t>按一下以編輯母片標題樣式</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Ref idx="1002">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TW" altLang="en-US"/>
              <a:t>按一下以編輯母片標題樣式</a:t>
            </a:r>
            <a:endParaRPr kumimoji="0" lang="en-US"/>
          </a:p>
        </p:txBody>
      </p:sp>
      <p:sp>
        <p:nvSpPr>
          <p:cNvPr id="3" name="文字版面配置區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TW" altLang="en-US"/>
              <a:t>按一下以編輯母片文字樣式</a:t>
            </a:r>
          </a:p>
        </p:txBody>
      </p:sp>
      <p:sp>
        <p:nvSpPr>
          <p:cNvPr id="4" name="日期版面配置區 3"/>
          <p:cNvSpPr>
            <a:spLocks noGrp="1"/>
          </p:cNvSpPr>
          <p:nvPr>
            <p:ph type="dt" sz="half" idx="10"/>
          </p:nvPr>
        </p:nvSpPr>
        <p:spPr/>
        <p:txBody>
          <a:bodyPr/>
          <a:lstStyle/>
          <a:p>
            <a:fld id="{521B8ABF-A4A4-457E-AB85-7FD21BB30643}" type="datetime1">
              <a:rPr lang="zh-TW" altLang="en-US" smtClean="0"/>
              <a:t>2020/12/26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8E8A131-B4E2-40A8-9248-2983823ADB4A}" type="slidenum">
              <a:rPr lang="zh-TW" altLang="en-US" smtClean="0"/>
              <a:t>‹#›</a:t>
            </a:fld>
            <a:endParaRPr lang="zh-TW" altLang="en-US"/>
          </a:p>
        </p:txBody>
      </p:sp>
      <p:sp>
        <p:nvSpPr>
          <p:cNvPr id="7" name="＞形箭號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形箭號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bg>
      <p:bgRef idx="1002">
        <a:schemeClr val="bg1"/>
      </p:bgRef>
    </p:bg>
    <p:spTree>
      <p:nvGrpSpPr>
        <p:cNvPr id="1" name=""/>
        <p:cNvGrpSpPr/>
        <p:nvPr/>
      </p:nvGrpSpPr>
      <p:grpSpPr>
        <a:xfrm>
          <a:off x="0" y="0"/>
          <a:ext cx="0" cy="0"/>
          <a:chOff x="0" y="0"/>
          <a:chExt cx="0" cy="0"/>
        </a:xfrm>
      </p:grpSpPr>
      <p:sp>
        <p:nvSpPr>
          <p:cNvPr id="3" name="內容版面配置區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內容版面配置區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5" name="日期版面配置區 4"/>
          <p:cNvSpPr>
            <a:spLocks noGrp="1"/>
          </p:cNvSpPr>
          <p:nvPr>
            <p:ph type="dt" sz="half" idx="10"/>
          </p:nvPr>
        </p:nvSpPr>
        <p:spPr/>
        <p:txBody>
          <a:bodyPr/>
          <a:lstStyle/>
          <a:p>
            <a:fld id="{1204A37D-A38B-4419-A432-6EAE911CB9F5}" type="datetime1">
              <a:rPr lang="zh-TW" altLang="en-US" smtClean="0"/>
              <a:t>2020/12/26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8E8A131-B4E2-40A8-9248-2983823ADB4A}" type="slidenum">
              <a:rPr lang="zh-TW" altLang="en-US" smtClean="0"/>
              <a:t>‹#›</a:t>
            </a:fld>
            <a:endParaRPr lang="zh-TW" altLang="en-US"/>
          </a:p>
        </p:txBody>
      </p:sp>
      <p:sp>
        <p:nvSpPr>
          <p:cNvPr id="8" name="標題 7"/>
          <p:cNvSpPr>
            <a:spLocks noGrp="1"/>
          </p:cNvSpPr>
          <p:nvPr>
            <p:ph type="title"/>
          </p:nvPr>
        </p:nvSpPr>
        <p:spPr/>
        <p:txBody>
          <a:bodyPr rtlCol="0"/>
          <a:lstStyle/>
          <a:p>
            <a:r>
              <a:rPr kumimoji="0" lang="zh-TW" altLang="en-US"/>
              <a:t>按一下以編輯母片標題樣式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對">
    <p:bg>
      <p:bgRef idx="1003">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609600" y="273050"/>
            <a:ext cx="10972800" cy="1143000"/>
          </a:xfrm>
        </p:spPr>
        <p:txBody>
          <a:bodyPr anchor="ctr"/>
          <a:lstStyle>
            <a:lvl1pPr>
              <a:defRPr/>
            </a:lvl1pPr>
            <a:extLst/>
          </a:lstStyle>
          <a:p>
            <a:r>
              <a:rPr kumimoji="0" lang="zh-TW" altLang="en-US"/>
              <a:t>按一下以編輯母片標題樣式</a:t>
            </a:r>
            <a:endParaRPr kumimoji="0" lang="en-US"/>
          </a:p>
        </p:txBody>
      </p:sp>
      <p:sp>
        <p:nvSpPr>
          <p:cNvPr id="3" name="文字版面配置區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TW" altLang="en-US"/>
              <a:t>按一下以編輯母片文字樣式</a:t>
            </a:r>
          </a:p>
        </p:txBody>
      </p:sp>
      <p:sp>
        <p:nvSpPr>
          <p:cNvPr id="4" name="文字版面配置區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TW" altLang="en-US"/>
              <a:t>按一下以編輯母片文字樣式</a:t>
            </a:r>
          </a:p>
        </p:txBody>
      </p:sp>
      <p:sp>
        <p:nvSpPr>
          <p:cNvPr id="5" name="內容版面配置區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6" name="內容版面配置區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7" name="日期版面配置區 6"/>
          <p:cNvSpPr>
            <a:spLocks noGrp="1"/>
          </p:cNvSpPr>
          <p:nvPr>
            <p:ph type="dt" sz="half" idx="10"/>
          </p:nvPr>
        </p:nvSpPr>
        <p:spPr/>
        <p:txBody>
          <a:bodyPr/>
          <a:lstStyle/>
          <a:p>
            <a:fld id="{088FDCFA-2137-4056-BA6D-BA28DFEFCD9A}" type="datetime1">
              <a:rPr lang="zh-TW" altLang="en-US" smtClean="0"/>
              <a:t>2020/12/26</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A8E8A131-B4E2-40A8-9248-2983823ADB4A}" type="slidenum">
              <a:rPr lang="zh-TW" altLang="en-US" smtClean="0"/>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bg>
      <p:bgRef idx="1002">
        <a:schemeClr val="bg1"/>
      </p:bgRef>
    </p:bg>
    <p:spTree>
      <p:nvGrpSpPr>
        <p:cNvPr id="1" name=""/>
        <p:cNvGrpSpPr/>
        <p:nvPr/>
      </p:nvGrpSpPr>
      <p:grpSpPr>
        <a:xfrm>
          <a:off x="0" y="0"/>
          <a:ext cx="0" cy="0"/>
          <a:chOff x="0" y="0"/>
          <a:chExt cx="0" cy="0"/>
        </a:xfrm>
      </p:grpSpPr>
      <p:sp>
        <p:nvSpPr>
          <p:cNvPr id="3" name="日期版面配置區 2"/>
          <p:cNvSpPr>
            <a:spLocks noGrp="1"/>
          </p:cNvSpPr>
          <p:nvPr>
            <p:ph type="dt" sz="half" idx="10"/>
          </p:nvPr>
        </p:nvSpPr>
        <p:spPr/>
        <p:txBody>
          <a:bodyPr/>
          <a:lstStyle/>
          <a:p>
            <a:fld id="{6568BC9A-DF61-4AFC-8247-94C52FF69D88}" type="datetime1">
              <a:rPr lang="zh-TW" altLang="en-US" smtClean="0"/>
              <a:t>2020/12/26</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A8E8A131-B4E2-40A8-9248-2983823ADB4A}" type="slidenum">
              <a:rPr lang="zh-TW" altLang="en-US" smtClean="0"/>
              <a:t>‹#›</a:t>
            </a:fld>
            <a:endParaRPr lang="zh-TW" altLang="en-US"/>
          </a:p>
        </p:txBody>
      </p:sp>
      <p:sp>
        <p:nvSpPr>
          <p:cNvPr id="6" name="標題 5"/>
          <p:cNvSpPr>
            <a:spLocks noGrp="1"/>
          </p:cNvSpPr>
          <p:nvPr>
            <p:ph type="title"/>
          </p:nvPr>
        </p:nvSpPr>
        <p:spPr/>
        <p:txBody>
          <a:bodyPr rtlCol="0"/>
          <a:lstStyle/>
          <a:p>
            <a:r>
              <a:rPr kumimoji="0" lang="zh-TW" altLang="en-US"/>
              <a:t>按一下以編輯母片標題樣式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CEBA06C7-ED04-40E6-9EB5-C6F90003E309}" type="datetime1">
              <a:rPr lang="zh-TW" altLang="en-US" smtClean="0"/>
              <a:t>2020/12/26</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A8E8A131-B4E2-40A8-9248-2983823ADB4A}"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bg>
      <p:bgRef idx="1003">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TW" altLang="en-US"/>
              <a:t>按一下以編輯母片標題樣式</a:t>
            </a:r>
            <a:endParaRPr kumimoji="0" lang="en-US"/>
          </a:p>
        </p:txBody>
      </p:sp>
      <p:sp>
        <p:nvSpPr>
          <p:cNvPr id="3" name="文字版面配置區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TW" altLang="en-US"/>
              <a:t>按一下以編輯母片文字樣式</a:t>
            </a:r>
          </a:p>
        </p:txBody>
      </p:sp>
      <p:sp>
        <p:nvSpPr>
          <p:cNvPr id="4" name="內容版面配置區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5" name="日期版面配置區 4"/>
          <p:cNvSpPr>
            <a:spLocks noGrp="1"/>
          </p:cNvSpPr>
          <p:nvPr>
            <p:ph type="dt" sz="half" idx="10"/>
          </p:nvPr>
        </p:nvSpPr>
        <p:spPr>
          <a:xfrm>
            <a:off x="8969376" y="6407944"/>
            <a:ext cx="2560320" cy="365760"/>
          </a:xfrm>
        </p:spPr>
        <p:txBody>
          <a:bodyPr/>
          <a:lstStyle/>
          <a:p>
            <a:fld id="{EB198F2B-A5D2-421A-BD00-F7DC85A40074}" type="datetime1">
              <a:rPr lang="zh-TW" altLang="en-US" smtClean="0"/>
              <a:t>2020/12/26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8E8A131-B4E2-40A8-9248-2983823ADB4A}" type="slidenum">
              <a:rPr lang="zh-TW" altLang="en-US" smtClean="0"/>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bg>
      <p:bgRef idx="1002">
        <a:schemeClr val="bg1"/>
      </p:bgRef>
    </p:bg>
    <p:spTree>
      <p:nvGrpSpPr>
        <p:cNvPr id="1" name=""/>
        <p:cNvGrpSpPr/>
        <p:nvPr/>
      </p:nvGrpSpPr>
      <p:grpSpPr>
        <a:xfrm>
          <a:off x="0" y="0"/>
          <a:ext cx="0" cy="0"/>
          <a:chOff x="0" y="0"/>
          <a:chExt cx="0" cy="0"/>
        </a:xfrm>
      </p:grpSpPr>
      <p:sp>
        <p:nvSpPr>
          <p:cNvPr id="4" name="文字版面配置區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TW" altLang="en-US"/>
              <a:t>按一下以編輯母片文字樣式</a:t>
            </a:r>
          </a:p>
        </p:txBody>
      </p:sp>
      <p:sp>
        <p:nvSpPr>
          <p:cNvPr id="3" name="圖片版面配置區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TW" altLang="en-US"/>
              <a:t>按一下圖示以新增圖片</a:t>
            </a:r>
            <a:endParaRPr kumimoji="0" lang="en-US" dirty="0"/>
          </a:p>
        </p:txBody>
      </p:sp>
      <p:sp>
        <p:nvSpPr>
          <p:cNvPr id="5" name="日期版面配置區 4"/>
          <p:cNvSpPr>
            <a:spLocks noGrp="1"/>
          </p:cNvSpPr>
          <p:nvPr>
            <p:ph type="dt" sz="half" idx="10"/>
          </p:nvPr>
        </p:nvSpPr>
        <p:spPr/>
        <p:txBody>
          <a:bodyPr/>
          <a:lstStyle>
            <a:lvl1pPr>
              <a:defRPr>
                <a:solidFill>
                  <a:schemeClr val="tx1"/>
                </a:solidFill>
              </a:defRPr>
            </a:lvl1pPr>
            <a:extLst/>
          </a:lstStyle>
          <a:p>
            <a:fld id="{0975A794-929F-4B41-914C-8F1731AE3FBE}" type="datetime1">
              <a:rPr lang="zh-TW" altLang="en-US" smtClean="0"/>
              <a:t>2020/12/26</a:t>
            </a:fld>
            <a:endParaRPr lang="zh-TW" altLang="en-US"/>
          </a:p>
        </p:txBody>
      </p:sp>
      <p:sp>
        <p:nvSpPr>
          <p:cNvPr id="6" name="頁尾版面配置區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zh-TW" altLang="en-US"/>
          </a:p>
        </p:txBody>
      </p:sp>
      <p:sp>
        <p:nvSpPr>
          <p:cNvPr id="7" name="投影片編號版面配置區 6"/>
          <p:cNvSpPr>
            <a:spLocks noGrp="1"/>
          </p:cNvSpPr>
          <p:nvPr>
            <p:ph type="sldNum" sz="quarter" idx="12"/>
          </p:nvPr>
        </p:nvSpPr>
        <p:spPr/>
        <p:txBody>
          <a:bodyPr/>
          <a:lstStyle>
            <a:lvl1pPr>
              <a:defRPr>
                <a:solidFill>
                  <a:schemeClr val="tx1"/>
                </a:solidFill>
              </a:defRPr>
            </a:lvl1pPr>
            <a:extLst/>
          </a:lstStyle>
          <a:p>
            <a:fld id="{A8E8A131-B4E2-40A8-9248-2983823ADB4A}" type="slidenum">
              <a:rPr lang="zh-TW" altLang="en-US" smtClean="0"/>
              <a:t>‹#›</a:t>
            </a:fld>
            <a:endParaRPr lang="zh-TW" altLang="en-US"/>
          </a:p>
        </p:txBody>
      </p:sp>
      <p:sp>
        <p:nvSpPr>
          <p:cNvPr id="2" name="標題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TW" altLang="en-US"/>
              <a:t>按一下以編輯母片標題樣式</a:t>
            </a:r>
            <a:endParaRPr kumimoji="0" lang="en-US"/>
          </a:p>
        </p:txBody>
      </p:sp>
      <p:sp>
        <p:nvSpPr>
          <p:cNvPr id="8" name="手繪多邊形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手繪多邊形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直角三角形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直線接點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形箭號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形箭號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手繪多邊形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手繪多邊形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角三角形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直線接點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標題版面配置區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zh-TW" altLang="en-US"/>
              <a:t>按一下以編輯母片標題樣式</a:t>
            </a:r>
            <a:endParaRPr kumimoji="0" lang="en-US"/>
          </a:p>
        </p:txBody>
      </p:sp>
      <p:sp>
        <p:nvSpPr>
          <p:cNvPr id="30" name="文字版面配置區 29"/>
          <p:cNvSpPr>
            <a:spLocks noGrp="1"/>
          </p:cNvSpPr>
          <p:nvPr>
            <p:ph type="body" idx="1"/>
          </p:nvPr>
        </p:nvSpPr>
        <p:spPr>
          <a:xfrm>
            <a:off x="609600" y="1481329"/>
            <a:ext cx="10972800" cy="4525963"/>
          </a:xfrm>
          <a:prstGeom prst="rect">
            <a:avLst/>
          </a:prstGeom>
        </p:spPr>
        <p:txBody>
          <a:bodyPr vert="horz">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10" name="日期版面配置區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A14440FF-BF04-43DA-88BF-3C93F4B00FC1}" type="datetime1">
              <a:rPr lang="zh-TW" altLang="en-US" smtClean="0"/>
              <a:t>2020/12/26</a:t>
            </a:fld>
            <a:endParaRPr lang="zh-TW" altLang="en-US"/>
          </a:p>
        </p:txBody>
      </p:sp>
      <p:sp>
        <p:nvSpPr>
          <p:cNvPr id="22" name="頁尾版面配置區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zh-TW" altLang="en-US"/>
          </a:p>
        </p:txBody>
      </p:sp>
      <p:sp>
        <p:nvSpPr>
          <p:cNvPr id="18" name="投影片編號版面配置區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600" b="0">
                <a:solidFill>
                  <a:schemeClr val="tx1"/>
                </a:solidFill>
              </a:defRPr>
            </a:lvl1pPr>
            <a:extLst/>
          </a:lstStyle>
          <a:p>
            <a:fld id="{A8E8A131-B4E2-40A8-9248-2983823ADB4A}" type="slidenum">
              <a:rPr lang="zh-TW" altLang="en-US" smtClean="0"/>
              <a:pPr/>
              <a:t>‹#›</a:t>
            </a:fld>
            <a:endParaRPr lang="zh-TW" altLang="en-US" dirty="0"/>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op.gg/champion/statistic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7DDDCB4C-6B0F-4B71-A56A-7E5F218D54D4}"/>
              </a:ext>
            </a:extLst>
          </p:cNvPr>
          <p:cNvSpPr>
            <a:spLocks noGrp="1"/>
          </p:cNvSpPr>
          <p:nvPr>
            <p:ph type="ctrTitle"/>
          </p:nvPr>
        </p:nvSpPr>
        <p:spPr>
          <a:xfrm>
            <a:off x="906087" y="822961"/>
            <a:ext cx="10141528" cy="1492075"/>
          </a:xfrm>
        </p:spPr>
        <p:txBody>
          <a:bodyPr>
            <a:noAutofit/>
          </a:bodyPr>
          <a:lstStyle/>
          <a:p>
            <a:pPr algn="ctr">
              <a:lnSpc>
                <a:spcPct val="90000"/>
              </a:lnSpc>
            </a:pP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基於</a:t>
            </a:r>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蒙地卡羅樹搜尋及隨機森林模擬</a:t>
            </a:r>
            <a:b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br>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之英雄聯盟英雄選用推薦系統</a:t>
            </a:r>
          </a:p>
        </p:txBody>
      </p:sp>
      <p:sp>
        <p:nvSpPr>
          <p:cNvPr id="3" name="副標題 2">
            <a:extLst>
              <a:ext uri="{FF2B5EF4-FFF2-40B4-BE49-F238E27FC236}">
                <a16:creationId xmlns="" xmlns:a16="http://schemas.microsoft.com/office/drawing/2014/main" id="{B81AD437-80DF-4C45-AC50-C3B061B99E02}"/>
              </a:ext>
            </a:extLst>
          </p:cNvPr>
          <p:cNvSpPr>
            <a:spLocks noGrp="1"/>
          </p:cNvSpPr>
          <p:nvPr>
            <p:ph type="subTitle" idx="1"/>
          </p:nvPr>
        </p:nvSpPr>
        <p:spPr>
          <a:xfrm>
            <a:off x="2031215" y="2618510"/>
            <a:ext cx="7891272" cy="3275214"/>
          </a:xfrm>
        </p:spPr>
        <p:txBody>
          <a:bodyPr>
            <a:noAutofit/>
          </a:bodyPr>
          <a:lstStyle/>
          <a:p>
            <a:pPr algn="ctr"/>
            <a:r>
              <a:rPr lang="en-US" altLang="zh-TW" sz="18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A12</a:t>
            </a:r>
            <a:r>
              <a:rPr lang="zh-TW" altLang="en-US" sz="18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組</a:t>
            </a:r>
            <a:endParaRPr lang="en-US" altLang="zh-TW" sz="18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en-US" altLang="zh-TW" sz="18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406261470 </a:t>
            </a:r>
            <a:r>
              <a:rPr lang="zh-TW" altLang="en-US" sz="18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資工</a:t>
            </a:r>
            <a:r>
              <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四甲 </a:t>
            </a:r>
            <a:r>
              <a:rPr lang="zh-TW" altLang="en-US" sz="18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郭峻維</a:t>
            </a:r>
            <a:endPar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406261511 </a:t>
            </a:r>
            <a:r>
              <a:rPr lang="zh-TW" altLang="en-US" sz="18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資工</a:t>
            </a:r>
            <a:r>
              <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四甲 </a:t>
            </a:r>
            <a:r>
              <a:rPr lang="zh-TW" altLang="en-US" sz="18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王子權</a:t>
            </a:r>
            <a:endPar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406401159 </a:t>
            </a:r>
            <a:r>
              <a:rPr lang="zh-TW" altLang="en-US" sz="18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資工</a:t>
            </a:r>
            <a:r>
              <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四乙 </a:t>
            </a:r>
            <a:r>
              <a:rPr lang="zh-TW" altLang="en-US" sz="18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高雋喆</a:t>
            </a:r>
            <a:endPar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406261664 </a:t>
            </a:r>
            <a:r>
              <a:rPr lang="zh-TW" altLang="en-US" sz="18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資工</a:t>
            </a:r>
            <a:r>
              <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四甲 </a:t>
            </a:r>
            <a:r>
              <a:rPr lang="zh-TW" altLang="en-US" sz="18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黃彥儒 </a:t>
            </a:r>
            <a:endPar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p>
          <a:p>
            <a:pPr algn="ctr"/>
            <a:r>
              <a:rPr lang="zh-TW" altLang="en-US" sz="1800" i="0" u="none" strike="noStrike" baseline="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指導教授：廖容</a:t>
            </a:r>
            <a:r>
              <a:rPr lang="zh-TW" altLang="en-US" sz="1800" i="0" u="none" strike="noStrike"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佐  博</a:t>
            </a:r>
            <a:r>
              <a:rPr lang="zh-TW" altLang="en-US" sz="18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士</a:t>
            </a:r>
            <a:endParaRPr lang="zh-TW" altLang="en-US" sz="1800" i="0" u="none" strike="noStrike" baseline="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gn="l"/>
            <a:endParaRPr lang="zh-TW" altLang="en-US"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0049766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 xmlns:a16="http://schemas.microsoft.com/office/drawing/2014/main" id="{97F938D0-9816-4895-AF76-4B0A7CFF2C40}"/>
              </a:ext>
            </a:extLst>
          </p:cNvPr>
          <p:cNvSpPr>
            <a:spLocks noGrp="1"/>
          </p:cNvSpPr>
          <p:nvPr>
            <p:ph idx="1"/>
          </p:nvPr>
        </p:nvSpPr>
        <p:spPr>
          <a:xfrm>
            <a:off x="479424" y="1207581"/>
            <a:ext cx="10462953" cy="4525963"/>
          </a:xfrm>
        </p:spPr>
        <p:txBody>
          <a:bodyPr/>
          <a:lstStyle/>
          <a:p>
            <a:pPr marL="109728" indent="0">
              <a:buNone/>
            </a:pPr>
            <a:endParaRPr lang="en-US" altLang="zh-TW" dirty="0"/>
          </a:p>
          <a:p>
            <a:pPr marL="109728" indent="0" algn="just">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進入選角後，前端將玩家數據傳至後端</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109728" indent="0" algn="just">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運算，將最終勝率以及推薦角色傳至前</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109728" indent="0" algn="just">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端，待遊戲結束後將遊戲結果傳至 </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109728" indent="0" algn="just">
              <a:buNone/>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資料庫</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(Microsoft SQL Server)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儲存。</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標題 1">
            <a:extLst>
              <a:ext uri="{FF2B5EF4-FFF2-40B4-BE49-F238E27FC236}">
                <a16:creationId xmlns="" xmlns:a16="http://schemas.microsoft.com/office/drawing/2014/main" id="{36EB17BC-4011-4A91-9443-637C6B147A96}"/>
              </a:ext>
            </a:extLst>
          </p:cNvPr>
          <p:cNvSpPr>
            <a:spLocks noGrp="1"/>
          </p:cNvSpPr>
          <p:nvPr>
            <p:ph type="title"/>
          </p:nvPr>
        </p:nvSpPr>
        <p:spPr/>
        <p:txBody>
          <a:bodyPr/>
          <a:lstStyle/>
          <a:p>
            <a:pPr algn="ctr"/>
            <a:r>
              <a:rPr lang="zh-TW" altLang="en-US" sz="4400" dirty="0">
                <a:solidFill>
                  <a:schemeClr val="tx1"/>
                </a:solidFill>
                <a:latin typeface="標楷體" panose="03000509000000000000" pitchFamily="65" charset="-120"/>
                <a:ea typeface="標楷體" panose="03000509000000000000" pitchFamily="65" charset="-120"/>
              </a:rPr>
              <a:t>系統架構</a:t>
            </a:r>
          </a:p>
        </p:txBody>
      </p:sp>
      <p:sp>
        <p:nvSpPr>
          <p:cNvPr id="4" name="AutoShape 1" descr="image: "/>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5" name="投影片編號版面配置區 4"/>
          <p:cNvSpPr>
            <a:spLocks noGrp="1"/>
          </p:cNvSpPr>
          <p:nvPr>
            <p:ph type="sldNum" sz="quarter" idx="12"/>
          </p:nvPr>
        </p:nvSpPr>
        <p:spPr/>
        <p:txBody>
          <a:bodyPr/>
          <a:lstStyle/>
          <a:p>
            <a:fld id="{A8E8A131-B4E2-40A8-9248-2983823ADB4A}" type="slidenum">
              <a:rPr lang="zh-TW" altLang="en-US" smtClean="0"/>
              <a:t>9</a:t>
            </a:fld>
            <a:endParaRPr lang="zh-TW" altLang="en-US"/>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912" y="1537854"/>
            <a:ext cx="4694488" cy="4505499"/>
          </a:xfrm>
          <a:prstGeom prst="rect">
            <a:avLst/>
          </a:prstGeom>
        </p:spPr>
      </p:pic>
    </p:spTree>
    <p:extLst>
      <p:ext uri="{BB962C8B-B14F-4D97-AF65-F5344CB8AC3E}">
        <p14:creationId xmlns:p14="http://schemas.microsoft.com/office/powerpoint/2010/main" val="5692535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0D0392C-A7F5-49A0-9F53-0713BA660084}"/>
              </a:ext>
            </a:extLst>
          </p:cNvPr>
          <p:cNvSpPr>
            <a:spLocks noGrp="1"/>
          </p:cNvSpPr>
          <p:nvPr>
            <p:ph type="title"/>
          </p:nvPr>
        </p:nvSpPr>
        <p:spPr/>
        <p:txBody>
          <a:bodyPr/>
          <a:lstStyle/>
          <a:p>
            <a:pPr algn="ctr"/>
            <a:r>
              <a:rPr lang="zh-TW" altLang="en-US" sz="4400" dirty="0">
                <a:solidFill>
                  <a:schemeClr val="tx1"/>
                </a:solidFill>
                <a:latin typeface="標楷體" panose="03000509000000000000" pitchFamily="65" charset="-120"/>
                <a:ea typeface="標楷體" panose="03000509000000000000" pitchFamily="65" charset="-120"/>
              </a:rPr>
              <a:t>前端</a:t>
            </a:r>
          </a:p>
        </p:txBody>
      </p:sp>
      <p:sp>
        <p:nvSpPr>
          <p:cNvPr id="3" name="內容版面配置區 2"/>
          <p:cNvSpPr>
            <a:spLocks noGrp="1"/>
          </p:cNvSpPr>
          <p:nvPr>
            <p:ph idx="1"/>
          </p:nvPr>
        </p:nvSpPr>
        <p:spPr>
          <a:xfrm>
            <a:off x="609600" y="1649810"/>
            <a:ext cx="10972800" cy="4525963"/>
          </a:xfrm>
        </p:spPr>
        <p:txBody>
          <a:bodyPr/>
          <a:lstStyle/>
          <a:p>
            <a:pPr marL="109728"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使用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XAML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來設計界面以及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來處理</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資料</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109728" indent="0">
              <a:buNone/>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傳輸和介面控制，並藉由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http requests </a:t>
            </a:r>
          </a:p>
          <a:p>
            <a:pPr marL="109728" indent="0">
              <a:buNone/>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透過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API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抓取玩家的角色數據做介面變化</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109728" indent="0">
              <a:buNone/>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及傳至後端。</a:t>
            </a:r>
            <a:endParaRPr lang="zh-TW" altLang="en-US"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A8E8A131-B4E2-40A8-9248-2983823ADB4A}" type="slidenum">
              <a:rPr lang="zh-TW" altLang="en-US" smtClean="0"/>
              <a:t>10</a:t>
            </a:fld>
            <a:endParaRPr lang="zh-TW" altLang="en-US"/>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9832" y="1523600"/>
            <a:ext cx="3771900" cy="3676650"/>
          </a:xfrm>
          <a:prstGeom prst="rect">
            <a:avLst/>
          </a:prstGeom>
        </p:spPr>
      </p:pic>
    </p:spTree>
    <p:extLst>
      <p:ext uri="{BB962C8B-B14F-4D97-AF65-F5344CB8AC3E}">
        <p14:creationId xmlns:p14="http://schemas.microsoft.com/office/powerpoint/2010/main" val="42651288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6A4B5D67-2658-451C-9D43-AE09DB118FA7}"/>
              </a:ext>
            </a:extLst>
          </p:cNvPr>
          <p:cNvSpPr>
            <a:spLocks noGrp="1"/>
          </p:cNvSpPr>
          <p:nvPr>
            <p:ph type="title"/>
          </p:nvPr>
        </p:nvSpPr>
        <p:spPr/>
        <p:txBody>
          <a:bodyPr/>
          <a:lstStyle/>
          <a:p>
            <a:pPr algn="ctr"/>
            <a:r>
              <a:rPr lang="zh-TW" altLang="en-US" sz="4400" dirty="0">
                <a:solidFill>
                  <a:schemeClr val="tx1"/>
                </a:solidFill>
                <a:latin typeface="標楷體" panose="03000509000000000000" pitchFamily="65" charset="-120"/>
                <a:ea typeface="標楷體" panose="03000509000000000000" pitchFamily="65" charset="-120"/>
              </a:rPr>
              <a:t>後端</a:t>
            </a:r>
          </a:p>
        </p:txBody>
      </p:sp>
      <p:sp>
        <p:nvSpPr>
          <p:cNvPr id="4" name="內容版面配置區 3"/>
          <p:cNvSpPr>
            <a:spLocks noGrp="1"/>
          </p:cNvSpPr>
          <p:nvPr>
            <p:ph idx="1"/>
          </p:nvPr>
        </p:nvSpPr>
        <p:spPr>
          <a:xfrm>
            <a:off x="699173" y="1649810"/>
            <a:ext cx="6392791" cy="4525963"/>
          </a:xfrm>
        </p:spPr>
        <p:txBody>
          <a:bodyPr/>
          <a:lstStyle/>
          <a:p>
            <a:pPr marL="109728"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使用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Python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來對前端傳輸的</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資料進行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MCTS 20~50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秒</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的模擬</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運算以及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Random Forest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計算勝率，</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以及對資料庫的資料訓練模型。</a:t>
            </a:r>
          </a:p>
          <a:p>
            <a:endParaRPr lang="zh-TW" altLang="en-US" dirty="0"/>
          </a:p>
        </p:txBody>
      </p:sp>
      <p:sp>
        <p:nvSpPr>
          <p:cNvPr id="3" name="投影片編號版面配置區 2"/>
          <p:cNvSpPr>
            <a:spLocks noGrp="1"/>
          </p:cNvSpPr>
          <p:nvPr>
            <p:ph type="sldNum" sz="quarter" idx="12"/>
          </p:nvPr>
        </p:nvSpPr>
        <p:spPr/>
        <p:txBody>
          <a:bodyPr/>
          <a:lstStyle/>
          <a:p>
            <a:fld id="{A8E8A131-B4E2-40A8-9248-2983823ADB4A}" type="slidenum">
              <a:rPr lang="zh-TW" altLang="en-US" smtClean="0"/>
              <a:t>11</a:t>
            </a:fld>
            <a:endParaRPr lang="zh-TW" altLang="en-US"/>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7914" y="1417638"/>
            <a:ext cx="3819881" cy="5109178"/>
          </a:xfrm>
          <a:prstGeom prst="rect">
            <a:avLst/>
          </a:prstGeom>
        </p:spPr>
      </p:pic>
    </p:spTree>
    <p:extLst>
      <p:ext uri="{BB962C8B-B14F-4D97-AF65-F5344CB8AC3E}">
        <p14:creationId xmlns:p14="http://schemas.microsoft.com/office/powerpoint/2010/main" val="7030616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A8E8A131-B4E2-40A8-9248-2983823ADB4A}" type="slidenum">
              <a:rPr lang="zh-TW" altLang="en-US" smtClean="0"/>
              <a:t>12</a:t>
            </a:fld>
            <a:endParaRPr lang="zh-TW" altLang="en-US"/>
          </a:p>
        </p:txBody>
      </p:sp>
      <p:sp>
        <p:nvSpPr>
          <p:cNvPr id="5" name="流程圖: 程序 4"/>
          <p:cNvSpPr/>
          <p:nvPr/>
        </p:nvSpPr>
        <p:spPr>
          <a:xfrm>
            <a:off x="4563533" y="2836333"/>
            <a:ext cx="1007534" cy="558800"/>
          </a:xfrm>
          <a:prstGeom prst="flowChartProcess">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 xmlns:a16="http://schemas.microsoft.com/office/drawing/2014/main" id="{8BE74B32-2798-452C-9FCD-FDA73EA04409}"/>
              </a:ext>
            </a:extLst>
          </p:cNvPr>
          <p:cNvSpPr>
            <a:spLocks noGrp="1"/>
          </p:cNvSpPr>
          <p:nvPr>
            <p:ph type="title"/>
          </p:nvPr>
        </p:nvSpPr>
        <p:spPr>
          <a:xfrm>
            <a:off x="863416" y="1724729"/>
            <a:ext cx="10363200" cy="1828800"/>
          </a:xfrm>
        </p:spPr>
        <p:txBody>
          <a:bodyPr/>
          <a:lstStyle/>
          <a:p>
            <a:pPr algn="ctr"/>
            <a:r>
              <a:rPr lang="zh-TW" altLang="en-US" sz="6000" dirty="0">
                <a:solidFill>
                  <a:schemeClr val="bg1"/>
                </a:solidFill>
                <a:latin typeface="標楷體" panose="03000509000000000000" pitchFamily="65" charset="-120"/>
                <a:ea typeface="標楷體" panose="03000509000000000000" pitchFamily="65" charset="-120"/>
              </a:rPr>
              <a:t>資料</a:t>
            </a:r>
            <a:r>
              <a:rPr lang="zh-TW" altLang="en-US" sz="6000" dirty="0" smtClean="0">
                <a:solidFill>
                  <a:schemeClr val="bg1"/>
                </a:solidFill>
                <a:latin typeface="標楷體" panose="03000509000000000000" pitchFamily="65" charset="-120"/>
                <a:ea typeface="標楷體" panose="03000509000000000000" pitchFamily="65" charset="-120"/>
              </a:rPr>
              <a:t>收集來</a:t>
            </a:r>
            <a:r>
              <a:rPr lang="zh-TW" altLang="en-US" sz="6000" dirty="0">
                <a:solidFill>
                  <a:schemeClr val="bg1"/>
                </a:solidFill>
                <a:latin typeface="標楷體" panose="03000509000000000000" pitchFamily="65" charset="-120"/>
                <a:ea typeface="標楷體" panose="03000509000000000000" pitchFamily="65" charset="-120"/>
              </a:rPr>
              <a:t>源</a:t>
            </a:r>
          </a:p>
        </p:txBody>
      </p:sp>
    </p:spTree>
    <p:extLst>
      <p:ext uri="{BB962C8B-B14F-4D97-AF65-F5344CB8AC3E}">
        <p14:creationId xmlns:p14="http://schemas.microsoft.com/office/powerpoint/2010/main" val="30021105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C1766D5E-49E7-49E7-86A4-5D22F19408B5}"/>
              </a:ext>
            </a:extLst>
          </p:cNvPr>
          <p:cNvSpPr>
            <a:spLocks noGrp="1"/>
          </p:cNvSpPr>
          <p:nvPr>
            <p:ph type="title"/>
          </p:nvPr>
        </p:nvSpPr>
        <p:spPr/>
        <p:txBody>
          <a:bodyPr/>
          <a:lstStyle/>
          <a:p>
            <a:pPr algn="ctr"/>
            <a:r>
              <a:rPr lang="en-US" altLang="zh-TW" sz="4400" dirty="0" err="1"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Garena</a:t>
            </a:r>
            <a:r>
              <a:rPr lang="en-US" altLang="zh-TW" sz="4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4400" dirty="0" smtClean="0">
                <a:solidFill>
                  <a:schemeClr val="tx1"/>
                </a:solidFill>
                <a:latin typeface="標楷體" panose="03000509000000000000" pitchFamily="65" charset="-120"/>
                <a:ea typeface="標楷體" panose="03000509000000000000" pitchFamily="65" charset="-120"/>
              </a:rPr>
              <a:t>對</a:t>
            </a:r>
            <a:r>
              <a:rPr lang="zh-TW" altLang="en-US" sz="4400" dirty="0">
                <a:solidFill>
                  <a:schemeClr val="tx1"/>
                </a:solidFill>
                <a:latin typeface="標楷體" panose="03000509000000000000" pitchFamily="65" charset="-120"/>
                <a:ea typeface="標楷體" panose="03000509000000000000" pitchFamily="65" charset="-120"/>
              </a:rPr>
              <a:t>戰紀錄網             </a:t>
            </a:r>
          </a:p>
        </p:txBody>
      </p:sp>
      <p:sp>
        <p:nvSpPr>
          <p:cNvPr id="3" name="內容版面配置區 2"/>
          <p:cNvSpPr>
            <a:spLocks noGrp="1"/>
          </p:cNvSpPr>
          <p:nvPr>
            <p:ph idx="1"/>
          </p:nvPr>
        </p:nvSpPr>
        <p:spPr>
          <a:xfrm>
            <a:off x="609601" y="1417638"/>
            <a:ext cx="10972800" cy="4525963"/>
          </a:xfrm>
        </p:spPr>
        <p:txBody>
          <a:bodyPr/>
          <a:lstStyle/>
          <a:p>
            <a:pPr marL="109728"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由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Garena</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開發出的對戰紀錄網，相較其他網站資訊較為完整及正確，而且內容能以 </a:t>
            </a: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Json</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檔來</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查視，爬蟲速度會快上許多，程式上也較容易撰寫，因此爬對戰</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紀錄主要</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都以這個網站為主。</a:t>
            </a:r>
            <a:endParaRPr lang="zh-TW" altLang="en-US"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122" name="Picture 2" descr="C:\Users\tim\Desktop\garena對戰.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4112" y="2892135"/>
            <a:ext cx="8023553" cy="3716483"/>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A8E8A131-B4E2-40A8-9248-2983823ADB4A}" type="slidenum">
              <a:rPr lang="zh-TW" altLang="en-US" smtClean="0"/>
              <a:t>13</a:t>
            </a:fld>
            <a:endParaRPr lang="zh-TW" altLang="en-US"/>
          </a:p>
        </p:txBody>
      </p:sp>
    </p:spTree>
    <p:extLst>
      <p:ext uri="{BB962C8B-B14F-4D97-AF65-F5344CB8AC3E}">
        <p14:creationId xmlns:p14="http://schemas.microsoft.com/office/powerpoint/2010/main" val="41384048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413800"/>
            <a:ext cx="10972800" cy="4525963"/>
          </a:xfrm>
        </p:spPr>
        <p:txBody>
          <a:bodyPr/>
          <a:lstStyle/>
          <a:p>
            <a:pPr marL="109728" indent="0">
              <a:buNone/>
            </a:pP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OP.GG</a:t>
            </a:r>
            <a:r>
              <a:rPr lang="zh-TW" altLang="en-US" dirty="0" smtClean="0">
                <a:latin typeface="標楷體" panose="03000509000000000000" pitchFamily="65" charset="-120"/>
                <a:ea typeface="標楷體" panose="03000509000000000000" pitchFamily="65" charset="-120"/>
              </a:rPr>
              <a:t> </a:t>
            </a:r>
            <a:r>
              <a:rPr lang="en-US" altLang="zh-TW" sz="2000" dirty="0">
                <a:latin typeface="標楷體" panose="03000509000000000000" pitchFamily="65" charset="-120"/>
                <a:ea typeface="標楷體" panose="03000509000000000000" pitchFamily="65" charset="-12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hlinkClick r:id="rId2"/>
              </a:rPr>
              <a:t>https://</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hlinkClick r:id="rId2"/>
              </a:rPr>
              <a:t>www.op.gg/champion/statistics</a:t>
            </a:r>
            <a:r>
              <a:rPr lang="en-US" altLang="zh-TW" sz="2000" dirty="0" smtClean="0">
                <a:latin typeface="標楷體" panose="03000509000000000000" pitchFamily="65" charset="-120"/>
                <a:ea typeface="標楷體" panose="03000509000000000000" pitchFamily="65" charset="-120"/>
              </a:rPr>
              <a:t>)</a:t>
            </a:r>
            <a:r>
              <a:rPr lang="zh-TW" altLang="en-US" sz="2000" dirty="0" smtClean="0">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幫忙</a:t>
            </a:r>
            <a:r>
              <a:rPr lang="zh-TW" altLang="en-US" dirty="0">
                <a:latin typeface="標楷體" panose="03000509000000000000" pitchFamily="65" charset="-120"/>
                <a:ea typeface="標楷體" panose="03000509000000000000" pitchFamily="65" charset="-120"/>
              </a:rPr>
              <a:t>整理了每隻英雄的勝率以及出現的</a:t>
            </a:r>
            <a:r>
              <a:rPr lang="zh-TW" altLang="en-US" dirty="0" smtClean="0">
                <a:latin typeface="標楷體" panose="03000509000000000000" pitchFamily="65" charset="-120"/>
                <a:ea typeface="標楷體" panose="03000509000000000000" pitchFamily="65" charset="-120"/>
              </a:rPr>
              <a:t>路線，</a:t>
            </a:r>
            <a:r>
              <a:rPr lang="zh-TW" altLang="en-US" dirty="0">
                <a:latin typeface="標楷體" panose="03000509000000000000" pitchFamily="65" charset="-120"/>
                <a:ea typeface="標楷體" panose="03000509000000000000" pitchFamily="65" charset="-120"/>
              </a:rPr>
              <a:t>這對本專題都有相對大的貢獻，因此會時常</a:t>
            </a:r>
            <a:r>
              <a:rPr lang="zh-TW" altLang="en-US" dirty="0" smtClean="0">
                <a:latin typeface="標楷體" panose="03000509000000000000" pitchFamily="65" charset="-120"/>
                <a:ea typeface="標楷體" panose="03000509000000000000" pitchFamily="65" charset="-120"/>
              </a:rPr>
              <a:t>去爬取該網站的資訊來做更新</a:t>
            </a:r>
            <a:r>
              <a:rPr lang="zh-TW" altLang="en-US" dirty="0">
                <a:latin typeface="標楷體" panose="03000509000000000000" pitchFamily="65" charset="-120"/>
                <a:ea typeface="標楷體" panose="03000509000000000000" pitchFamily="65" charset="-120"/>
              </a:rPr>
              <a:t>。</a:t>
            </a:r>
          </a:p>
          <a:p>
            <a:endParaRPr lang="zh-TW" altLang="en-US" dirty="0"/>
          </a:p>
        </p:txBody>
      </p:sp>
      <p:sp>
        <p:nvSpPr>
          <p:cNvPr id="3" name="標題 2"/>
          <p:cNvSpPr>
            <a:spLocks noGrp="1"/>
          </p:cNvSpPr>
          <p:nvPr>
            <p:ph type="title"/>
          </p:nvPr>
        </p:nvSpPr>
        <p:spPr/>
        <p:txBody>
          <a:bodyPr>
            <a:normAutofit/>
          </a:bodyPr>
          <a:lstStyle/>
          <a:p>
            <a:pPr algn="ctr"/>
            <a:r>
              <a:rPr lang="en-US" altLang="zh-TW" sz="4400" dirty="0" smtClean="0">
                <a:solidFill>
                  <a:schemeClr val="tx1"/>
                </a:solidFill>
                <a:latin typeface="Times New Roman" panose="02020603050405020304" pitchFamily="18" charset="0"/>
                <a:cs typeface="Times New Roman" panose="02020603050405020304" pitchFamily="18" charset="0"/>
              </a:rPr>
              <a:t>OP.GG</a:t>
            </a:r>
            <a:endParaRPr lang="zh-TW" altLang="en-US" sz="4400" dirty="0">
              <a:solidFill>
                <a:schemeClr val="tx1"/>
              </a:solidFill>
              <a:latin typeface="Times New Roman" panose="02020603050405020304" pitchFamily="18" charset="0"/>
              <a:cs typeface="Times New Roman" panose="02020603050405020304" pitchFamily="18" charset="0"/>
            </a:endParaRPr>
          </a:p>
        </p:txBody>
      </p:sp>
      <p:pic>
        <p:nvPicPr>
          <p:cNvPr id="6146" name="Picture 2" descr="C:\Users\tim\Desktop\opg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7329" y="2909453"/>
            <a:ext cx="7238259" cy="3649289"/>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A8E8A131-B4E2-40A8-9248-2983823ADB4A}" type="slidenum">
              <a:rPr lang="zh-TW" altLang="en-US" smtClean="0"/>
              <a:t>14</a:t>
            </a:fld>
            <a:endParaRPr lang="zh-TW" altLang="en-US"/>
          </a:p>
        </p:txBody>
      </p:sp>
    </p:spTree>
    <p:extLst>
      <p:ext uri="{BB962C8B-B14F-4D97-AF65-F5344CB8AC3E}">
        <p14:creationId xmlns:p14="http://schemas.microsoft.com/office/powerpoint/2010/main" val="20415396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417638"/>
            <a:ext cx="10972800" cy="4525963"/>
          </a:xfrm>
        </p:spPr>
        <p:txBody>
          <a:bodyPr/>
          <a:lstStyle/>
          <a:p>
            <a:pPr marL="109728" indent="0">
              <a:buNone/>
            </a:pP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LCU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全名</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League</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Client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Update)</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API</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，主要透過此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API</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獲取玩家及英雄相關資料，而資料會在使用者介面做呈現及傳入後端做模型訓練及模擬遊戲選角。</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投影片編號版面配置區 2"/>
          <p:cNvSpPr>
            <a:spLocks noGrp="1"/>
          </p:cNvSpPr>
          <p:nvPr>
            <p:ph type="sldNum" sz="quarter" idx="12"/>
          </p:nvPr>
        </p:nvSpPr>
        <p:spPr/>
        <p:txBody>
          <a:bodyPr/>
          <a:lstStyle/>
          <a:p>
            <a:fld id="{A8E8A131-B4E2-40A8-9248-2983823ADB4A}" type="slidenum">
              <a:rPr lang="zh-TW" altLang="en-US" smtClean="0"/>
              <a:t>15</a:t>
            </a:fld>
            <a:endParaRPr lang="zh-TW" altLang="en-US"/>
          </a:p>
        </p:txBody>
      </p:sp>
      <p:sp>
        <p:nvSpPr>
          <p:cNvPr id="4" name="標題 3"/>
          <p:cNvSpPr>
            <a:spLocks noGrp="1"/>
          </p:cNvSpPr>
          <p:nvPr>
            <p:ph type="title"/>
          </p:nvPr>
        </p:nvSpPr>
        <p:spPr/>
        <p:txBody>
          <a:bodyPr>
            <a:normAutofit/>
          </a:bodyPr>
          <a:lstStyle/>
          <a:p>
            <a:pPr algn="ctr"/>
            <a:r>
              <a:rPr lang="en-US" altLang="zh-TW" sz="4400" dirty="0" smtClean="0">
                <a:solidFill>
                  <a:schemeClr val="tx1"/>
                </a:solidFill>
                <a:latin typeface="Times New Roman" panose="02020603050405020304" pitchFamily="18" charset="0"/>
                <a:cs typeface="Times New Roman" panose="02020603050405020304" pitchFamily="18" charset="0"/>
              </a:rPr>
              <a:t>LCU API</a:t>
            </a:r>
            <a:endParaRPr lang="zh-TW" altLang="en-US" sz="4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87038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A8E8A131-B4E2-40A8-9248-2983823ADB4A}" type="slidenum">
              <a:rPr lang="zh-TW" altLang="en-US" smtClean="0"/>
              <a:t>16</a:t>
            </a:fld>
            <a:endParaRPr lang="zh-TW" altLang="en-US"/>
          </a:p>
        </p:txBody>
      </p:sp>
      <p:sp>
        <p:nvSpPr>
          <p:cNvPr id="5" name="流程圖: 程序 4"/>
          <p:cNvSpPr/>
          <p:nvPr/>
        </p:nvSpPr>
        <p:spPr>
          <a:xfrm>
            <a:off x="4563533" y="2836333"/>
            <a:ext cx="1007534" cy="558800"/>
          </a:xfrm>
          <a:prstGeom prst="flowChartProcess">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 xmlns:a16="http://schemas.microsoft.com/office/drawing/2014/main" id="{8BE74B32-2798-452C-9FCD-FDA73EA04409}"/>
              </a:ext>
            </a:extLst>
          </p:cNvPr>
          <p:cNvSpPr>
            <a:spLocks noGrp="1"/>
          </p:cNvSpPr>
          <p:nvPr>
            <p:ph type="title"/>
          </p:nvPr>
        </p:nvSpPr>
        <p:spPr>
          <a:xfrm>
            <a:off x="863416" y="1724729"/>
            <a:ext cx="10363200" cy="1828800"/>
          </a:xfrm>
        </p:spPr>
        <p:txBody>
          <a:bodyPr/>
          <a:lstStyle/>
          <a:p>
            <a:pPr algn="ctr"/>
            <a:r>
              <a:rPr lang="zh-TW" altLang="en-US" sz="6000" dirty="0" smtClean="0">
                <a:solidFill>
                  <a:schemeClr val="bg1"/>
                </a:solidFill>
                <a:effectLst/>
                <a:latin typeface="標楷體" panose="03000509000000000000" pitchFamily="65" charset="-120"/>
                <a:ea typeface="標楷體" panose="03000509000000000000" pitchFamily="65" charset="-120"/>
              </a:rPr>
              <a:t>訓練方</a:t>
            </a:r>
            <a:r>
              <a:rPr lang="zh-TW" altLang="en-US" sz="6000" dirty="0">
                <a:solidFill>
                  <a:schemeClr val="bg1"/>
                </a:solidFill>
                <a:effectLst/>
                <a:latin typeface="標楷體" panose="03000509000000000000" pitchFamily="65" charset="-120"/>
                <a:ea typeface="標楷體" panose="03000509000000000000" pitchFamily="65" charset="-120"/>
              </a:rPr>
              <a:t>式</a:t>
            </a:r>
            <a:r>
              <a:rPr lang="zh-TW" altLang="en-US" sz="6000" dirty="0" smtClean="0">
                <a:solidFill>
                  <a:schemeClr val="bg1"/>
                </a:solidFill>
                <a:effectLst/>
                <a:latin typeface="標楷體" panose="03000509000000000000" pitchFamily="65" charset="-120"/>
                <a:ea typeface="標楷體" panose="03000509000000000000" pitchFamily="65" charset="-120"/>
              </a:rPr>
              <a:t>及結果</a:t>
            </a:r>
            <a:endParaRPr lang="zh-TW" altLang="en-US" sz="6000" dirty="0">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7309109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 xmlns:a16="http://schemas.microsoft.com/office/drawing/2014/main" id="{E89EBA83-9585-49CD-8B0D-B2BD96A19B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0235" y="1720169"/>
            <a:ext cx="8511529" cy="4047900"/>
          </a:xfrm>
        </p:spPr>
      </p:pic>
      <p:sp>
        <p:nvSpPr>
          <p:cNvPr id="2" name="標題 1">
            <a:extLst>
              <a:ext uri="{FF2B5EF4-FFF2-40B4-BE49-F238E27FC236}">
                <a16:creationId xmlns="" xmlns:a16="http://schemas.microsoft.com/office/drawing/2014/main" id="{08D5CCD9-D486-47B7-84D4-49DFC93CA64A}"/>
              </a:ext>
            </a:extLst>
          </p:cNvPr>
          <p:cNvSpPr>
            <a:spLocks noGrp="1"/>
          </p:cNvSpPr>
          <p:nvPr>
            <p:ph type="title"/>
          </p:nvPr>
        </p:nvSpPr>
        <p:spPr/>
        <p:txBody>
          <a:bodyPr>
            <a:normAutofit/>
          </a:bodyPr>
          <a:lstStyle/>
          <a:p>
            <a:pPr algn="ctr"/>
            <a:r>
              <a:rPr lang="en-US" altLang="zh-TW" sz="4400" dirty="0">
                <a:solidFill>
                  <a:schemeClr val="tx1"/>
                </a:solidFill>
                <a:latin typeface="Times New Roman" panose="02020603050405020304" pitchFamily="18" charset="0"/>
                <a:cs typeface="Times New Roman" panose="02020603050405020304" pitchFamily="18" charset="0"/>
              </a:rPr>
              <a:t>Champions</a:t>
            </a:r>
            <a:endParaRPr lang="zh-TW" altLang="en-US" sz="4400" dirty="0">
              <a:solidFill>
                <a:schemeClr val="tx1"/>
              </a:solidFill>
              <a:latin typeface="Times New Roman" panose="02020603050405020304" pitchFamily="18" charset="0"/>
              <a:cs typeface="Times New Roman" panose="02020603050405020304" pitchFamily="18" charset="0"/>
            </a:endParaRPr>
          </a:p>
        </p:txBody>
      </p:sp>
      <p:sp>
        <p:nvSpPr>
          <p:cNvPr id="3" name="投影片編號版面配置區 2"/>
          <p:cNvSpPr>
            <a:spLocks noGrp="1"/>
          </p:cNvSpPr>
          <p:nvPr>
            <p:ph type="sldNum" sz="quarter" idx="12"/>
          </p:nvPr>
        </p:nvSpPr>
        <p:spPr/>
        <p:txBody>
          <a:bodyPr/>
          <a:lstStyle/>
          <a:p>
            <a:fld id="{A8E8A131-B4E2-40A8-9248-2983823ADB4A}" type="slidenum">
              <a:rPr lang="zh-TW" altLang="en-US" smtClean="0"/>
              <a:t>17</a:t>
            </a:fld>
            <a:endParaRPr lang="zh-TW" altLang="en-US"/>
          </a:p>
        </p:txBody>
      </p:sp>
    </p:spTree>
    <p:extLst>
      <p:ext uri="{BB962C8B-B14F-4D97-AF65-F5344CB8AC3E}">
        <p14:creationId xmlns:p14="http://schemas.microsoft.com/office/powerpoint/2010/main" val="14138456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2957125278"/>
              </p:ext>
            </p:extLst>
          </p:nvPr>
        </p:nvGraphicFramePr>
        <p:xfrm>
          <a:off x="1925904" y="2006824"/>
          <a:ext cx="8538038" cy="3292107"/>
        </p:xfrm>
        <a:graphic>
          <a:graphicData uri="http://schemas.openxmlformats.org/drawingml/2006/table">
            <a:tbl>
              <a:tblPr firstRow="1" bandRow="1">
                <a:tableStyleId>{5C22544A-7EE6-4342-B048-85BDC9FD1C3A}</a:tableStyleId>
              </a:tblPr>
              <a:tblGrid>
                <a:gridCol w="4035743"/>
                <a:gridCol w="4502295"/>
              </a:tblGrid>
              <a:tr h="578570">
                <a:tc>
                  <a:txBody>
                    <a:bodyPr/>
                    <a:lstStyle/>
                    <a:p>
                      <a:pPr algn="l"/>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Attribute</a:t>
                      </a:r>
                      <a:endParaRPr lang="zh-TW" altLang="en-US" b="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r>
              <a:tr h="538093">
                <a:tc>
                  <a:txBody>
                    <a:bodyPr/>
                    <a:lstStyle/>
                    <a:p>
                      <a:pPr algn="l"/>
                      <a:r>
                        <a:rPr lang="en-US" altLang="zh-TW" sz="1800" dirty="0" smtClean="0">
                          <a:solidFill>
                            <a:schemeClr val="tx1"/>
                          </a:solidFill>
                          <a:latin typeface="Times New Roman" panose="02020603050405020304" pitchFamily="18" charset="0"/>
                          <a:cs typeface="Times New Roman" panose="02020603050405020304" pitchFamily="18" charset="0"/>
                        </a:rPr>
                        <a:t>Champions</a:t>
                      </a:r>
                      <a:endParaRPr lang="zh-TW" altLang="en-US"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l"/>
                      <a:r>
                        <a:rPr lang="en-US" altLang="zh-TW" dirty="0" smtClean="0">
                          <a:solidFill>
                            <a:schemeClr val="tx1"/>
                          </a:solidFill>
                          <a:latin typeface="Times New Roman" panose="02020603050405020304" pitchFamily="18" charset="0"/>
                          <a:cs typeface="Times New Roman" panose="02020603050405020304" pitchFamily="18" charset="0"/>
                        </a:rPr>
                        <a:t>Champion(0</a:t>
                      </a:r>
                      <a:r>
                        <a:rPr lang="zh-TW" altLang="en-US" dirty="0" smtClean="0">
                          <a:solidFill>
                            <a:schemeClr val="tx1"/>
                          </a:solidFill>
                          <a:latin typeface="Times New Roman" panose="02020603050405020304" pitchFamily="18" charset="0"/>
                          <a:cs typeface="Times New Roman" panose="02020603050405020304" pitchFamily="18" charset="0"/>
                        </a:rPr>
                        <a:t>、</a:t>
                      </a:r>
                      <a:r>
                        <a:rPr lang="en-US" altLang="zh-TW" dirty="0" smtClean="0">
                          <a:solidFill>
                            <a:schemeClr val="tx1"/>
                          </a:solidFill>
                          <a:latin typeface="Times New Roman" panose="02020603050405020304" pitchFamily="18" charset="0"/>
                          <a:cs typeface="Times New Roman" panose="02020603050405020304" pitchFamily="18" charset="0"/>
                        </a:rPr>
                        <a:t>1</a:t>
                      </a:r>
                      <a:r>
                        <a:rPr lang="zh-TW" altLang="en-US" dirty="0" smtClean="0">
                          <a:solidFill>
                            <a:schemeClr val="tx1"/>
                          </a:solidFill>
                          <a:latin typeface="Times New Roman" panose="02020603050405020304" pitchFamily="18" charset="0"/>
                          <a:cs typeface="Times New Roman" panose="02020603050405020304" pitchFamily="18" charset="0"/>
                        </a:rPr>
                        <a:t>、</a:t>
                      </a:r>
                      <a:r>
                        <a:rPr lang="en-US" altLang="zh-TW" dirty="0" smtClean="0">
                          <a:solidFill>
                            <a:schemeClr val="tx1"/>
                          </a:solidFill>
                          <a:latin typeface="Times New Roman" panose="02020603050405020304" pitchFamily="18" charset="0"/>
                          <a:cs typeface="Times New Roman" panose="02020603050405020304" pitchFamily="18" charset="0"/>
                        </a:rPr>
                        <a:t>2)</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174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chemeClr val="tx1"/>
                          </a:solidFill>
                          <a:latin typeface="Times New Roman" panose="02020603050405020304" pitchFamily="18" charset="0"/>
                          <a:cs typeface="Times New Roman" panose="02020603050405020304" pitchFamily="18" charset="0"/>
                        </a:rPr>
                        <a:t>Champions Win Rate (OP.GG)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l"/>
                      <a:r>
                        <a:rPr lang="en-US" altLang="zh-TW" dirty="0" smtClean="0">
                          <a:solidFill>
                            <a:schemeClr val="tx1"/>
                          </a:solidFill>
                          <a:latin typeface="Times New Roman" panose="02020603050405020304" pitchFamily="18" charset="0"/>
                          <a:cs typeface="Times New Roman" panose="02020603050405020304" pitchFamily="18" charset="0"/>
                        </a:rPr>
                        <a:t>Team</a:t>
                      </a:r>
                      <a:r>
                        <a:rPr lang="en-US" altLang="zh-TW" baseline="0" dirty="0" smtClean="0">
                          <a:solidFill>
                            <a:schemeClr val="tx1"/>
                          </a:solidFill>
                          <a:latin typeface="Times New Roman" panose="02020603050405020304" pitchFamily="18" charset="0"/>
                          <a:cs typeface="Times New Roman" panose="02020603050405020304" pitchFamily="18" charset="0"/>
                        </a:rPr>
                        <a:t> , Top , Jungle , Middle ,  ADC , Support</a:t>
                      </a:r>
                      <a:endParaRPr lang="en-US" altLang="zh-TW" baseline="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55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chemeClr val="tx1"/>
                          </a:solidFill>
                          <a:latin typeface="Times New Roman" panose="02020603050405020304" pitchFamily="18" charset="0"/>
                          <a:cs typeface="Times New Roman" panose="02020603050405020304" pitchFamily="18" charset="0"/>
                        </a:rPr>
                        <a:t>Champions Win Rate (Individual)</a:t>
                      </a:r>
                      <a:endParaRPr lang="zh-TW" altLang="en-US" b="1"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Times New Roman" panose="02020603050405020304" pitchFamily="18" charset="0"/>
                          <a:cs typeface="Times New Roman" panose="02020603050405020304" pitchFamily="18" charset="0"/>
                        </a:rPr>
                        <a:t>Team</a:t>
                      </a:r>
                      <a:r>
                        <a:rPr lang="en-US" altLang="zh-TW" baseline="0" dirty="0" smtClean="0">
                          <a:solidFill>
                            <a:schemeClr val="tx1"/>
                          </a:solidFill>
                          <a:latin typeface="Times New Roman" panose="02020603050405020304" pitchFamily="18" charset="0"/>
                          <a:cs typeface="Times New Roman" panose="02020603050405020304" pitchFamily="18" charset="0"/>
                        </a:rPr>
                        <a:t> , Top , Jungle , Middle ,  ADC , Support</a:t>
                      </a:r>
                      <a:endParaRPr lang="zh-TW" altLang="en-US" dirty="0" smtClean="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3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chemeClr val="tx1"/>
                          </a:solidFill>
                          <a:latin typeface="Times New Roman" panose="02020603050405020304" pitchFamily="18" charset="0"/>
                          <a:cs typeface="Times New Roman" panose="02020603050405020304" pitchFamily="18" charset="0"/>
                        </a:rPr>
                        <a:t>Summed Champions Win Rate (1 Team)</a:t>
                      </a:r>
                      <a:endParaRPr lang="zh-TW" altLang="en-US" b="1"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l"/>
                      <a:r>
                        <a:rPr lang="en-US" altLang="zh-TW" dirty="0" smtClean="0">
                          <a:solidFill>
                            <a:schemeClr val="tx1"/>
                          </a:solidFill>
                          <a:latin typeface="Times New Roman" panose="02020603050405020304" pitchFamily="18" charset="0"/>
                          <a:cs typeface="Times New Roman" panose="02020603050405020304" pitchFamily="18" charset="0"/>
                        </a:rPr>
                        <a:t>Team</a:t>
                      </a:r>
                      <a:r>
                        <a:rPr lang="en-US" altLang="zh-TW" baseline="0" dirty="0" smtClean="0">
                          <a:solidFill>
                            <a:schemeClr val="tx1"/>
                          </a:solidFill>
                          <a:latin typeface="Times New Roman" panose="02020603050405020304" pitchFamily="18" charset="0"/>
                          <a:cs typeface="Times New Roman" panose="02020603050405020304" pitchFamily="18" charset="0"/>
                        </a:rPr>
                        <a:t> , Total Win Rate , Champion(0</a:t>
                      </a:r>
                      <a:r>
                        <a:rPr lang="zh-TW" altLang="en-US" baseline="0" dirty="0" smtClean="0">
                          <a:solidFill>
                            <a:schemeClr val="tx1"/>
                          </a:solidFill>
                          <a:latin typeface="Times New Roman" panose="02020603050405020304" pitchFamily="18" charset="0"/>
                          <a:cs typeface="Times New Roman" panose="02020603050405020304" pitchFamily="18" charset="0"/>
                        </a:rPr>
                        <a:t>、</a:t>
                      </a:r>
                      <a:r>
                        <a:rPr lang="en-US" altLang="zh-TW" baseline="0" dirty="0" smtClean="0">
                          <a:solidFill>
                            <a:schemeClr val="tx1"/>
                          </a:solidFill>
                          <a:latin typeface="Times New Roman" panose="02020603050405020304" pitchFamily="18" charset="0"/>
                          <a:cs typeface="Times New Roman" panose="02020603050405020304" pitchFamily="18" charset="0"/>
                        </a:rPr>
                        <a:t>1)</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44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chemeClr val="tx1"/>
                          </a:solidFill>
                          <a:latin typeface="Times New Roman" panose="02020603050405020304" pitchFamily="18" charset="0"/>
                          <a:cs typeface="Times New Roman" panose="02020603050405020304" pitchFamily="18" charset="0"/>
                        </a:rPr>
                        <a:t>Summed Champions Win Rate (2 Teams)</a:t>
                      </a:r>
                      <a:endParaRPr lang="zh-TW" altLang="en-US" b="1"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Times New Roman" panose="02020603050405020304" pitchFamily="18" charset="0"/>
                          <a:cs typeface="Times New Roman" panose="02020603050405020304" pitchFamily="18" charset="0"/>
                        </a:rPr>
                        <a:t>Team</a:t>
                      </a:r>
                      <a:r>
                        <a:rPr lang="en-US" altLang="zh-TW" baseline="0" dirty="0" smtClean="0">
                          <a:solidFill>
                            <a:schemeClr val="tx1"/>
                          </a:solidFill>
                          <a:latin typeface="Times New Roman" panose="02020603050405020304" pitchFamily="18" charset="0"/>
                          <a:cs typeface="Times New Roman" panose="02020603050405020304" pitchFamily="18" charset="0"/>
                        </a:rPr>
                        <a:t> , Total Win Rate , Champion(0</a:t>
                      </a:r>
                      <a:r>
                        <a:rPr lang="zh-TW" altLang="en-US" baseline="0" dirty="0" smtClean="0">
                          <a:solidFill>
                            <a:schemeClr val="tx1"/>
                          </a:solidFill>
                          <a:latin typeface="Times New Roman" panose="02020603050405020304" pitchFamily="18" charset="0"/>
                          <a:cs typeface="Times New Roman" panose="02020603050405020304" pitchFamily="18" charset="0"/>
                        </a:rPr>
                        <a:t>、</a:t>
                      </a:r>
                      <a:r>
                        <a:rPr lang="en-US" altLang="zh-TW" baseline="0" dirty="0" smtClean="0">
                          <a:solidFill>
                            <a:schemeClr val="tx1"/>
                          </a:solidFill>
                          <a:latin typeface="Times New Roman" panose="02020603050405020304" pitchFamily="18" charset="0"/>
                          <a:cs typeface="Times New Roman" panose="02020603050405020304" pitchFamily="18" charset="0"/>
                        </a:rPr>
                        <a:t>1</a:t>
                      </a:r>
                      <a:r>
                        <a:rPr lang="zh-TW" altLang="en-US" baseline="0" dirty="0" smtClean="0">
                          <a:solidFill>
                            <a:schemeClr val="tx1"/>
                          </a:solidFill>
                          <a:latin typeface="Times New Roman" panose="02020603050405020304" pitchFamily="18" charset="0"/>
                          <a:cs typeface="Times New Roman" panose="02020603050405020304" pitchFamily="18" charset="0"/>
                        </a:rPr>
                        <a:t>、</a:t>
                      </a:r>
                      <a:r>
                        <a:rPr lang="en-US" altLang="zh-TW" baseline="0" dirty="0" smtClean="0">
                          <a:solidFill>
                            <a:schemeClr val="tx1"/>
                          </a:solidFill>
                          <a:latin typeface="Times New Roman" panose="02020603050405020304" pitchFamily="18" charset="0"/>
                          <a:cs typeface="Times New Roman" panose="02020603050405020304" pitchFamily="18" charset="0"/>
                        </a:rPr>
                        <a:t>2)</a:t>
                      </a:r>
                      <a:endParaRPr lang="zh-TW" altLang="en-US" dirty="0" smtClean="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投影片編號版面配置區 2"/>
          <p:cNvSpPr>
            <a:spLocks noGrp="1"/>
          </p:cNvSpPr>
          <p:nvPr>
            <p:ph type="sldNum" sz="quarter" idx="12"/>
          </p:nvPr>
        </p:nvSpPr>
        <p:spPr/>
        <p:txBody>
          <a:bodyPr/>
          <a:lstStyle/>
          <a:p>
            <a:fld id="{A8E8A131-B4E2-40A8-9248-2983823ADB4A}" type="slidenum">
              <a:rPr lang="zh-TW" altLang="en-US" smtClean="0"/>
              <a:t>18</a:t>
            </a:fld>
            <a:endParaRPr lang="zh-TW" altLang="en-US"/>
          </a:p>
        </p:txBody>
      </p:sp>
      <p:sp>
        <p:nvSpPr>
          <p:cNvPr id="4" name="標題 3"/>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1350953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A8E8A131-B4E2-40A8-9248-2983823ADB4A}" type="slidenum">
              <a:rPr lang="zh-TW" altLang="en-US" smtClean="0"/>
              <a:t>1</a:t>
            </a:fld>
            <a:endParaRPr lang="zh-TW" altLang="en-US"/>
          </a:p>
        </p:txBody>
      </p:sp>
      <p:sp>
        <p:nvSpPr>
          <p:cNvPr id="5" name="流程圖: 程序 4"/>
          <p:cNvSpPr/>
          <p:nvPr/>
        </p:nvSpPr>
        <p:spPr>
          <a:xfrm>
            <a:off x="4563533" y="2836333"/>
            <a:ext cx="1007534" cy="558800"/>
          </a:xfrm>
          <a:prstGeom prst="flowChartProcess">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 xmlns:a16="http://schemas.microsoft.com/office/drawing/2014/main" id="{8BE74B32-2798-452C-9FCD-FDA73EA04409}"/>
              </a:ext>
            </a:extLst>
          </p:cNvPr>
          <p:cNvSpPr>
            <a:spLocks noGrp="1"/>
          </p:cNvSpPr>
          <p:nvPr>
            <p:ph type="title"/>
          </p:nvPr>
        </p:nvSpPr>
        <p:spPr>
          <a:xfrm>
            <a:off x="863416" y="1724729"/>
            <a:ext cx="10363200" cy="1828800"/>
          </a:xfrm>
        </p:spPr>
        <p:txBody>
          <a:bodyPr/>
          <a:lstStyle/>
          <a:p>
            <a:pPr algn="ctr"/>
            <a:r>
              <a:rPr lang="zh-TW" altLang="en-US" sz="6000" dirty="0" smtClean="0">
                <a:solidFill>
                  <a:schemeClr val="bg1"/>
                </a:solidFill>
                <a:latin typeface="標楷體" panose="03000509000000000000" pitchFamily="65" charset="-120"/>
                <a:ea typeface="標楷體" panose="03000509000000000000" pitchFamily="65" charset="-120"/>
              </a:rPr>
              <a:t>英雄聯盟</a:t>
            </a:r>
            <a:r>
              <a:rPr lang="zh-TW" altLang="en-US" sz="6000" dirty="0">
                <a:solidFill>
                  <a:schemeClr val="bg1"/>
                </a:solidFill>
                <a:latin typeface="標楷體" panose="03000509000000000000" pitchFamily="65" charset="-120"/>
                <a:ea typeface="標楷體" panose="03000509000000000000" pitchFamily="65" charset="-120"/>
              </a:rPr>
              <a:t>簡介</a:t>
            </a:r>
          </a:p>
        </p:txBody>
      </p:sp>
    </p:spTree>
    <p:extLst>
      <p:ext uri="{BB962C8B-B14F-4D97-AF65-F5344CB8AC3E}">
        <p14:creationId xmlns:p14="http://schemas.microsoft.com/office/powerpoint/2010/main" val="18666650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 xmlns:a16="http://schemas.microsoft.com/office/drawing/2014/main" id="{E89EBA83-9585-49CD-8B0D-B2BD96A19B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2227" y="1720169"/>
            <a:ext cx="4261151" cy="4240056"/>
          </a:xfrm>
        </p:spPr>
      </p:pic>
      <p:sp>
        <p:nvSpPr>
          <p:cNvPr id="2" name="標題 1">
            <a:extLst>
              <a:ext uri="{FF2B5EF4-FFF2-40B4-BE49-F238E27FC236}">
                <a16:creationId xmlns="" xmlns:a16="http://schemas.microsoft.com/office/drawing/2014/main" id="{08D5CCD9-D486-47B7-84D4-49DFC93CA64A}"/>
              </a:ext>
            </a:extLst>
          </p:cNvPr>
          <p:cNvSpPr>
            <a:spLocks noGrp="1"/>
          </p:cNvSpPr>
          <p:nvPr>
            <p:ph type="title"/>
          </p:nvPr>
        </p:nvSpPr>
        <p:spPr/>
        <p:txBody>
          <a:bodyPr>
            <a:normAutofit/>
          </a:bodyPr>
          <a:lstStyle/>
          <a:p>
            <a:pPr algn="ctr"/>
            <a:r>
              <a:rPr lang="en-US" altLang="zh-TW" sz="4400" dirty="0">
                <a:solidFill>
                  <a:schemeClr val="tx1"/>
                </a:solidFill>
                <a:latin typeface="Times New Roman" panose="02020603050405020304" pitchFamily="18" charset="0"/>
                <a:cs typeface="Times New Roman" panose="02020603050405020304" pitchFamily="18" charset="0"/>
              </a:rPr>
              <a:t>Champions Win Rate (OP.GG)</a:t>
            </a:r>
            <a:endParaRPr lang="zh-TW" altLang="en-US" sz="4400" dirty="0">
              <a:solidFill>
                <a:schemeClr val="tx1"/>
              </a:solidFill>
              <a:latin typeface="Times New Roman" panose="02020603050405020304" pitchFamily="18" charset="0"/>
              <a:cs typeface="Times New Roman" panose="02020603050405020304" pitchFamily="18" charset="0"/>
            </a:endParaRPr>
          </a:p>
        </p:txBody>
      </p:sp>
      <p:sp>
        <p:nvSpPr>
          <p:cNvPr id="3" name="投影片編號版面配置區 2"/>
          <p:cNvSpPr>
            <a:spLocks noGrp="1"/>
          </p:cNvSpPr>
          <p:nvPr>
            <p:ph type="sldNum" sz="quarter" idx="12"/>
          </p:nvPr>
        </p:nvSpPr>
        <p:spPr/>
        <p:txBody>
          <a:bodyPr/>
          <a:lstStyle/>
          <a:p>
            <a:fld id="{A8E8A131-B4E2-40A8-9248-2983823ADB4A}" type="slidenum">
              <a:rPr lang="zh-TW" altLang="en-US" smtClean="0"/>
              <a:t>19</a:t>
            </a:fld>
            <a:endParaRPr lang="zh-TW" altLang="en-US"/>
          </a:p>
        </p:txBody>
      </p:sp>
    </p:spTree>
    <p:extLst>
      <p:ext uri="{BB962C8B-B14F-4D97-AF65-F5344CB8AC3E}">
        <p14:creationId xmlns:p14="http://schemas.microsoft.com/office/powerpoint/2010/main" val="13567488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 xmlns:a16="http://schemas.microsoft.com/office/drawing/2014/main" id="{E89EBA83-9585-49CD-8B0D-B2BD96A19B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6428" y="1753420"/>
            <a:ext cx="8699144" cy="4047900"/>
          </a:xfrm>
        </p:spPr>
      </p:pic>
      <p:sp>
        <p:nvSpPr>
          <p:cNvPr id="2" name="標題 1">
            <a:extLst>
              <a:ext uri="{FF2B5EF4-FFF2-40B4-BE49-F238E27FC236}">
                <a16:creationId xmlns="" xmlns:a16="http://schemas.microsoft.com/office/drawing/2014/main" id="{08D5CCD9-D486-47B7-84D4-49DFC93CA64A}"/>
              </a:ext>
            </a:extLst>
          </p:cNvPr>
          <p:cNvSpPr>
            <a:spLocks noGrp="1"/>
          </p:cNvSpPr>
          <p:nvPr>
            <p:ph type="title"/>
          </p:nvPr>
        </p:nvSpPr>
        <p:spPr/>
        <p:txBody>
          <a:bodyPr>
            <a:normAutofit/>
          </a:bodyPr>
          <a:lstStyle/>
          <a:p>
            <a:pPr algn="ctr">
              <a:spcBef>
                <a:spcPts val="0"/>
              </a:spcBef>
              <a:defRPr/>
            </a:pPr>
            <a:r>
              <a:rPr lang="en-US" altLang="zh-TW" sz="4400" dirty="0">
                <a:solidFill>
                  <a:schemeClr val="tx1"/>
                </a:solidFill>
                <a:latin typeface="Times New Roman" panose="02020603050405020304" pitchFamily="18" charset="0"/>
                <a:cs typeface="Times New Roman" panose="02020603050405020304" pitchFamily="18" charset="0"/>
              </a:rPr>
              <a:t>Champions Win Rate (Individual)</a:t>
            </a:r>
            <a:endParaRPr lang="zh-TW" altLang="en-US" sz="4400" dirty="0">
              <a:solidFill>
                <a:schemeClr val="tx1"/>
              </a:solidFill>
              <a:latin typeface="Times New Roman" panose="02020603050405020304" pitchFamily="18" charset="0"/>
              <a:cs typeface="Times New Roman" panose="02020603050405020304" pitchFamily="18" charset="0"/>
            </a:endParaRPr>
          </a:p>
        </p:txBody>
      </p:sp>
      <p:sp>
        <p:nvSpPr>
          <p:cNvPr id="3" name="投影片編號版面配置區 2"/>
          <p:cNvSpPr>
            <a:spLocks noGrp="1"/>
          </p:cNvSpPr>
          <p:nvPr>
            <p:ph type="sldNum" sz="quarter" idx="12"/>
          </p:nvPr>
        </p:nvSpPr>
        <p:spPr/>
        <p:txBody>
          <a:bodyPr/>
          <a:lstStyle/>
          <a:p>
            <a:fld id="{A8E8A131-B4E2-40A8-9248-2983823ADB4A}" type="slidenum">
              <a:rPr lang="zh-TW" altLang="en-US" smtClean="0"/>
              <a:t>20</a:t>
            </a:fld>
            <a:endParaRPr lang="zh-TW" altLang="en-US"/>
          </a:p>
        </p:txBody>
      </p:sp>
    </p:spTree>
    <p:extLst>
      <p:ext uri="{BB962C8B-B14F-4D97-AF65-F5344CB8AC3E}">
        <p14:creationId xmlns:p14="http://schemas.microsoft.com/office/powerpoint/2010/main" val="40169566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 xmlns:a16="http://schemas.microsoft.com/office/drawing/2014/main" id="{E89EBA83-9585-49CD-8B0D-B2BD96A19B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4392" y="1745107"/>
            <a:ext cx="9023216" cy="4047900"/>
          </a:xfrm>
        </p:spPr>
      </p:pic>
      <p:sp>
        <p:nvSpPr>
          <p:cNvPr id="2" name="標題 1">
            <a:extLst>
              <a:ext uri="{FF2B5EF4-FFF2-40B4-BE49-F238E27FC236}">
                <a16:creationId xmlns="" xmlns:a16="http://schemas.microsoft.com/office/drawing/2014/main" id="{08D5CCD9-D486-47B7-84D4-49DFC93CA64A}"/>
              </a:ext>
            </a:extLst>
          </p:cNvPr>
          <p:cNvSpPr>
            <a:spLocks noGrp="1"/>
          </p:cNvSpPr>
          <p:nvPr>
            <p:ph type="title"/>
          </p:nvPr>
        </p:nvSpPr>
        <p:spPr/>
        <p:txBody>
          <a:bodyPr>
            <a:normAutofit/>
          </a:bodyPr>
          <a:lstStyle/>
          <a:p>
            <a:pPr algn="ctr">
              <a:spcBef>
                <a:spcPts val="0"/>
              </a:spcBef>
              <a:defRPr/>
            </a:pPr>
            <a:r>
              <a:rPr lang="en-US" altLang="zh-TW" sz="4400" dirty="0">
                <a:solidFill>
                  <a:schemeClr val="tx1"/>
                </a:solidFill>
                <a:latin typeface="Times New Roman" panose="02020603050405020304" pitchFamily="18" charset="0"/>
                <a:cs typeface="Times New Roman" panose="02020603050405020304" pitchFamily="18" charset="0"/>
              </a:rPr>
              <a:t>Summed Champions Win Rate (1 Team)</a:t>
            </a:r>
            <a:endParaRPr lang="zh-TW" altLang="en-US" sz="4400" dirty="0">
              <a:solidFill>
                <a:schemeClr val="tx1"/>
              </a:solidFill>
              <a:latin typeface="Times New Roman" panose="02020603050405020304" pitchFamily="18" charset="0"/>
              <a:cs typeface="Times New Roman" panose="02020603050405020304" pitchFamily="18" charset="0"/>
            </a:endParaRPr>
          </a:p>
        </p:txBody>
      </p:sp>
      <p:sp>
        <p:nvSpPr>
          <p:cNvPr id="3" name="投影片編號版面配置區 2"/>
          <p:cNvSpPr>
            <a:spLocks noGrp="1"/>
          </p:cNvSpPr>
          <p:nvPr>
            <p:ph type="sldNum" sz="quarter" idx="12"/>
          </p:nvPr>
        </p:nvSpPr>
        <p:spPr/>
        <p:txBody>
          <a:bodyPr/>
          <a:lstStyle/>
          <a:p>
            <a:fld id="{A8E8A131-B4E2-40A8-9248-2983823ADB4A}" type="slidenum">
              <a:rPr lang="zh-TW" altLang="en-US" smtClean="0"/>
              <a:t>21</a:t>
            </a:fld>
            <a:endParaRPr lang="zh-TW" altLang="en-US"/>
          </a:p>
        </p:txBody>
      </p:sp>
    </p:spTree>
    <p:extLst>
      <p:ext uri="{BB962C8B-B14F-4D97-AF65-F5344CB8AC3E}">
        <p14:creationId xmlns:p14="http://schemas.microsoft.com/office/powerpoint/2010/main" val="21798789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 xmlns:a16="http://schemas.microsoft.com/office/drawing/2014/main" id="{E89EBA83-9585-49CD-8B0D-B2BD96A19B4F}"/>
              </a:ext>
            </a:extLst>
          </p:cNvPr>
          <p:cNvPicPr>
            <a:picLocks noGrp="1" noChangeAspect="1"/>
          </p:cNvPicPr>
          <p:nvPr>
            <p:ph idx="1"/>
          </p:nvPr>
        </p:nvPicPr>
        <p:blipFill>
          <a:blip r:embed="rId2"/>
          <a:stretch>
            <a:fillRect/>
          </a:stretch>
        </p:blipFill>
        <p:spPr>
          <a:xfrm>
            <a:off x="1463024" y="1728482"/>
            <a:ext cx="9265951" cy="4047900"/>
          </a:xfrm>
        </p:spPr>
      </p:pic>
      <p:sp>
        <p:nvSpPr>
          <p:cNvPr id="2" name="標題 1">
            <a:extLst>
              <a:ext uri="{FF2B5EF4-FFF2-40B4-BE49-F238E27FC236}">
                <a16:creationId xmlns="" xmlns:a16="http://schemas.microsoft.com/office/drawing/2014/main" id="{08D5CCD9-D486-47B7-84D4-49DFC93CA64A}"/>
              </a:ext>
            </a:extLst>
          </p:cNvPr>
          <p:cNvSpPr>
            <a:spLocks noGrp="1"/>
          </p:cNvSpPr>
          <p:nvPr>
            <p:ph type="title"/>
          </p:nvPr>
        </p:nvSpPr>
        <p:spPr/>
        <p:txBody>
          <a:bodyPr>
            <a:normAutofit/>
          </a:bodyPr>
          <a:lstStyle/>
          <a:p>
            <a:pPr algn="ctr">
              <a:spcBef>
                <a:spcPts val="0"/>
              </a:spcBef>
              <a:defRPr/>
            </a:pPr>
            <a:r>
              <a:rPr lang="en-US" altLang="zh-TW" sz="4400" dirty="0">
                <a:solidFill>
                  <a:schemeClr val="tx1"/>
                </a:solidFill>
                <a:latin typeface="Times New Roman" panose="02020603050405020304" pitchFamily="18" charset="0"/>
                <a:cs typeface="Times New Roman" panose="02020603050405020304" pitchFamily="18" charset="0"/>
              </a:rPr>
              <a:t>Summed Champions Win Rate (2 Teams)</a:t>
            </a:r>
            <a:endParaRPr lang="zh-TW" altLang="en-US" sz="4400" dirty="0">
              <a:solidFill>
                <a:schemeClr val="tx1"/>
              </a:solidFill>
              <a:latin typeface="Times New Roman" panose="02020603050405020304" pitchFamily="18" charset="0"/>
              <a:cs typeface="Times New Roman" panose="02020603050405020304" pitchFamily="18" charset="0"/>
            </a:endParaRPr>
          </a:p>
        </p:txBody>
      </p:sp>
      <p:sp>
        <p:nvSpPr>
          <p:cNvPr id="3" name="投影片編號版面配置區 2"/>
          <p:cNvSpPr>
            <a:spLocks noGrp="1"/>
          </p:cNvSpPr>
          <p:nvPr>
            <p:ph type="sldNum" sz="quarter" idx="12"/>
          </p:nvPr>
        </p:nvSpPr>
        <p:spPr/>
        <p:txBody>
          <a:bodyPr/>
          <a:lstStyle/>
          <a:p>
            <a:fld id="{A8E8A131-B4E2-40A8-9248-2983823ADB4A}" type="slidenum">
              <a:rPr lang="zh-TW" altLang="en-US" smtClean="0"/>
              <a:t>22</a:t>
            </a:fld>
            <a:endParaRPr lang="zh-TW" altLang="en-US"/>
          </a:p>
        </p:txBody>
      </p:sp>
    </p:spTree>
    <p:extLst>
      <p:ext uri="{BB962C8B-B14F-4D97-AF65-F5344CB8AC3E}">
        <p14:creationId xmlns:p14="http://schemas.microsoft.com/office/powerpoint/2010/main" val="23003607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57463" y="2653679"/>
            <a:ext cx="6163406" cy="4039017"/>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A8E8A131-B4E2-40A8-9248-2983823ADB4A}" type="slidenum">
              <a:rPr lang="zh-TW" altLang="en-US" smtClean="0"/>
              <a:t>23</a:t>
            </a:fld>
            <a:endParaRPr lang="zh-TW" altLang="en-US"/>
          </a:p>
        </p:txBody>
      </p:sp>
      <p:sp>
        <p:nvSpPr>
          <p:cNvPr id="7" name="內容版面配置區 1"/>
          <p:cNvSpPr>
            <a:spLocks noGrp="1"/>
          </p:cNvSpPr>
          <p:nvPr>
            <p:ph idx="1"/>
          </p:nvPr>
        </p:nvSpPr>
        <p:spPr>
          <a:xfrm>
            <a:off x="548639" y="390698"/>
            <a:ext cx="10981055" cy="4525963"/>
          </a:xfrm>
        </p:spPr>
        <p:txBody>
          <a:bodyPr/>
          <a:lstStyle/>
          <a:p>
            <a:pPr marL="109728"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純英雄以及全玩家的勝率的結果都相當差，</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只有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55%</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左右，而使用</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到個人的勝率時，</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Random Forest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和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KNN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模型可以</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達到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80%</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以上，</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MLP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有稍顯提升</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至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68</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，由此可知個人的勝率對最終獲勝方有很大的影響，而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Random Forest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的表現上比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KNN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以及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MLP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都來的好些，最</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高可達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92%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，因此本專題著重在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Random Forest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模型來製作英雄推薦系統。</a:t>
            </a:r>
          </a:p>
          <a:p>
            <a:pPr marL="109728" indent="0">
              <a:buNone/>
            </a:pP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9609801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endParaRPr lang="zh-TW" altLang="en-US" dirty="0"/>
          </a:p>
        </p:txBody>
      </p:sp>
      <p:sp>
        <p:nvSpPr>
          <p:cNvPr id="3" name="標題 2"/>
          <p:cNvSpPr>
            <a:spLocks noGrp="1"/>
          </p:cNvSpPr>
          <p:nvPr>
            <p:ph type="title"/>
          </p:nvPr>
        </p:nvSpPr>
        <p:spPr/>
        <p:txBody>
          <a:bodyPr>
            <a:normAutofit/>
          </a:bodyPr>
          <a:lstStyle/>
          <a:p>
            <a:pPr algn="ctr"/>
            <a:r>
              <a:rPr lang="en-US" altLang="zh-TW" sz="4400" dirty="0">
                <a:solidFill>
                  <a:schemeClr val="tx1"/>
                </a:solidFill>
                <a:latin typeface="Times New Roman" panose="02020603050405020304" pitchFamily="18" charset="0"/>
                <a:cs typeface="Times New Roman" panose="02020603050405020304" pitchFamily="18" charset="0"/>
              </a:rPr>
              <a:t>Confusion Matrix </a:t>
            </a:r>
            <a:r>
              <a:rPr lang="zh-TW" altLang="en-US" sz="4400" dirty="0">
                <a:solidFill>
                  <a:schemeClr val="tx1"/>
                </a:solidFill>
                <a:latin typeface="Times New Roman" panose="02020603050405020304" pitchFamily="18" charset="0"/>
                <a:ea typeface="新細明體"/>
                <a:cs typeface="Times New Roman" panose="02020603050405020304" pitchFamily="18" charset="0"/>
              </a:rPr>
              <a:t> </a:t>
            </a:r>
            <a:endParaRPr lang="zh-TW" altLang="en-US" sz="4400" dirty="0">
              <a:solidFill>
                <a:schemeClr val="tx1"/>
              </a:solidFill>
              <a:latin typeface="Times New Roman" panose="02020603050405020304" pitchFamily="18" charset="0"/>
              <a:cs typeface="Times New Roman" panose="02020603050405020304" pitchFamily="18" charset="0"/>
            </a:endParaRPr>
          </a:p>
        </p:txBody>
      </p:sp>
      <p:pic>
        <p:nvPicPr>
          <p:cNvPr id="20482" name="Picture 2" descr="C:\Users\tim\Desktop\CONFUS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9211" y="2055813"/>
            <a:ext cx="7678738" cy="1466850"/>
          </a:xfrm>
          <a:prstGeom prst="rect">
            <a:avLst/>
          </a:prstGeom>
          <a:noFill/>
          <a:extLst>
            <a:ext uri="{909E8E84-426E-40DD-AFC4-6F175D3DCCD1}">
              <a14:hiddenFill xmlns:a14="http://schemas.microsoft.com/office/drawing/2010/main">
                <a:solidFill>
                  <a:srgbClr val="FFFFFF"/>
                </a:solidFill>
              </a14:hiddenFill>
            </a:ext>
          </a:extLst>
        </p:spPr>
      </p:pic>
      <p:pic>
        <p:nvPicPr>
          <p:cNvPr id="20483" name="Picture 3" descr="C:\Users\tim\Desktop\rec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8737" y="4097147"/>
            <a:ext cx="7669212" cy="1409700"/>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A8E8A131-B4E2-40A8-9248-2983823ADB4A}" type="slidenum">
              <a:rPr lang="zh-TW" altLang="en-US" smtClean="0"/>
              <a:t>24</a:t>
            </a:fld>
            <a:endParaRPr lang="zh-TW" altLang="en-US"/>
          </a:p>
        </p:txBody>
      </p:sp>
    </p:spTree>
    <p:extLst>
      <p:ext uri="{BB962C8B-B14F-4D97-AF65-F5344CB8AC3E}">
        <p14:creationId xmlns:p14="http://schemas.microsoft.com/office/powerpoint/2010/main" val="37820999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A8E8A131-B4E2-40A8-9248-2983823ADB4A}" type="slidenum">
              <a:rPr lang="zh-TW" altLang="en-US" smtClean="0"/>
              <a:t>25</a:t>
            </a:fld>
            <a:endParaRPr lang="zh-TW" altLang="en-US"/>
          </a:p>
        </p:txBody>
      </p:sp>
      <p:sp>
        <p:nvSpPr>
          <p:cNvPr id="5" name="流程圖: 程序 4"/>
          <p:cNvSpPr/>
          <p:nvPr/>
        </p:nvSpPr>
        <p:spPr>
          <a:xfrm>
            <a:off x="4563533" y="2836333"/>
            <a:ext cx="1007534" cy="558800"/>
          </a:xfrm>
          <a:prstGeom prst="flowChartProcess">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 xmlns:a16="http://schemas.microsoft.com/office/drawing/2014/main" id="{8BE74B32-2798-452C-9FCD-FDA73EA04409}"/>
              </a:ext>
            </a:extLst>
          </p:cNvPr>
          <p:cNvSpPr>
            <a:spLocks noGrp="1"/>
          </p:cNvSpPr>
          <p:nvPr>
            <p:ph type="title"/>
          </p:nvPr>
        </p:nvSpPr>
        <p:spPr>
          <a:xfrm>
            <a:off x="863416" y="1724729"/>
            <a:ext cx="10363200" cy="1828800"/>
          </a:xfrm>
        </p:spPr>
        <p:txBody>
          <a:bodyPr/>
          <a:lstStyle/>
          <a:p>
            <a:pPr algn="ctr"/>
            <a:r>
              <a:rPr lang="zh-TW" altLang="en-US" sz="6000" dirty="0">
                <a:solidFill>
                  <a:schemeClr val="bg1"/>
                </a:solidFill>
                <a:latin typeface="標楷體" panose="03000509000000000000" pitchFamily="65" charset="-120"/>
                <a:ea typeface="標楷體" panose="03000509000000000000" pitchFamily="65" charset="-120"/>
              </a:rPr>
              <a:t>推薦</a:t>
            </a:r>
            <a:r>
              <a:rPr lang="zh-TW" altLang="en-US" sz="6000" dirty="0" smtClean="0">
                <a:solidFill>
                  <a:schemeClr val="bg1"/>
                </a:solidFill>
                <a:latin typeface="標楷體" panose="03000509000000000000" pitchFamily="65" charset="-120"/>
                <a:ea typeface="標楷體" panose="03000509000000000000" pitchFamily="65" charset="-120"/>
              </a:rPr>
              <a:t>系統技術應用</a:t>
            </a:r>
            <a:endParaRPr lang="zh-TW" altLang="en-US" sz="6000" dirty="0">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8053678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 xmlns:a16="http://schemas.microsoft.com/office/drawing/2014/main" id="{4A357976-96C7-4238-8F4E-4FB1294C35CE}"/>
              </a:ext>
            </a:extLst>
          </p:cNvPr>
          <p:cNvSpPr>
            <a:spLocks noGrp="1"/>
          </p:cNvSpPr>
          <p:nvPr>
            <p:ph idx="1"/>
          </p:nvPr>
        </p:nvSpPr>
        <p:spPr>
          <a:xfrm>
            <a:off x="393469" y="1392700"/>
            <a:ext cx="11377353" cy="4525963"/>
          </a:xfrm>
        </p:spPr>
        <p:txBody>
          <a:bodyPr>
            <a:normAutofit/>
          </a:bodyPr>
          <a:lstStyle/>
          <a:p>
            <a:pPr marL="0" indent="0">
              <a:buNone/>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蒙地卡羅樹搜尋</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Monte Carlo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Tree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earch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簡稱為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MCTS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0" i="0" u="none" strike="noStrike" baseline="0" dirty="0">
                <a:latin typeface="Times New Roman" panose="02020603050405020304" pitchFamily="18" charset="0"/>
                <a:ea typeface="標楷體" panose="03000509000000000000" pitchFamily="65" charset="-120"/>
                <a:cs typeface="Times New Roman" panose="02020603050405020304" pitchFamily="18" charset="0"/>
              </a:rPr>
              <a:t>一種應用在人工智慧中，用來做出最佳決策的搜尋演算法，常常被拿來使用在擁有不確定性的遊戲，最有名的應用是一個名</a:t>
            </a:r>
            <a:r>
              <a:rPr lang="zh-TW" altLang="en-US"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rPr>
              <a:t>為 </a:t>
            </a:r>
            <a:r>
              <a:rPr lang="en-US" altLang="zh-TW" b="0" i="0" u="none" strike="noStrike" baseline="0" dirty="0" err="1" smtClean="0">
                <a:latin typeface="Times New Roman" panose="02020603050405020304" pitchFamily="18" charset="0"/>
                <a:ea typeface="標楷體" panose="03000509000000000000" pitchFamily="65" charset="-120"/>
                <a:cs typeface="Times New Roman" panose="02020603050405020304" pitchFamily="18" charset="0"/>
              </a:rPr>
              <a:t>AlphaGo</a:t>
            </a:r>
            <a:r>
              <a:rPr lang="en-US" altLang="zh-TW"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rPr>
              <a:t>的</a:t>
            </a:r>
            <a:r>
              <a:rPr lang="zh-TW" altLang="en-US" b="0" i="0" u="none" strike="noStrike" baseline="0" dirty="0">
                <a:latin typeface="Times New Roman" panose="02020603050405020304" pitchFamily="18" charset="0"/>
                <a:ea typeface="標楷體" panose="03000509000000000000" pitchFamily="65" charset="-120"/>
                <a:cs typeface="Times New Roman" panose="02020603050405020304" pitchFamily="18" charset="0"/>
              </a:rPr>
              <a:t>人工智慧圍棋軟體，結合了多個深度神經網路，通過龐大的計算來模擬大量棋盤選點，以及和自己對弈大量棋局來自我學習後，實力已</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遠遠超越</a:t>
            </a:r>
            <a:r>
              <a:rPr lang="zh-TW" altLang="en-US" b="0" i="0" u="none" strike="noStrike" baseline="0" dirty="0">
                <a:latin typeface="Times New Roman" panose="02020603050405020304" pitchFamily="18" charset="0"/>
                <a:ea typeface="標楷體" panose="03000509000000000000" pitchFamily="65" charset="-120"/>
                <a:cs typeface="Times New Roman" panose="02020603050405020304" pitchFamily="18" charset="0"/>
              </a:rPr>
              <a:t>世界頂尖水平的棋士。</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標題 1">
            <a:extLst>
              <a:ext uri="{FF2B5EF4-FFF2-40B4-BE49-F238E27FC236}">
                <a16:creationId xmlns="" xmlns:a16="http://schemas.microsoft.com/office/drawing/2014/main" id="{EDDAB4BE-63C3-4538-8F55-15FD6C0351E7}"/>
              </a:ext>
            </a:extLst>
          </p:cNvPr>
          <p:cNvSpPr>
            <a:spLocks noGrp="1"/>
          </p:cNvSpPr>
          <p:nvPr>
            <p:ph type="title"/>
          </p:nvPr>
        </p:nvSpPr>
        <p:spPr>
          <a:xfrm>
            <a:off x="393469" y="249700"/>
            <a:ext cx="10972800" cy="1143000"/>
          </a:xfrm>
        </p:spPr>
        <p:txBody>
          <a:bodyPr/>
          <a:lstStyle/>
          <a:p>
            <a:pPr algn="ctr"/>
            <a:r>
              <a:rPr lang="zh-TW" altLang="en-US" sz="44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蒙地卡羅樹搜尋 </a:t>
            </a:r>
          </a:p>
        </p:txBody>
      </p:sp>
      <p:sp>
        <p:nvSpPr>
          <p:cNvPr id="4" name="投影片編號版面配置區 3"/>
          <p:cNvSpPr>
            <a:spLocks noGrp="1"/>
          </p:cNvSpPr>
          <p:nvPr>
            <p:ph type="sldNum" sz="quarter" idx="12"/>
          </p:nvPr>
        </p:nvSpPr>
        <p:spPr/>
        <p:txBody>
          <a:bodyPr/>
          <a:lstStyle/>
          <a:p>
            <a:fld id="{A8E8A131-B4E2-40A8-9248-2983823ADB4A}" type="slidenum">
              <a:rPr lang="zh-TW" altLang="en-US" smtClean="0"/>
              <a:t>26</a:t>
            </a:fld>
            <a:endParaRPr lang="zh-TW" altLang="en-US"/>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0124" y="3655681"/>
            <a:ext cx="4042973" cy="3025161"/>
          </a:xfrm>
          <a:prstGeom prst="rect">
            <a:avLst/>
          </a:prstGeom>
        </p:spPr>
      </p:pic>
    </p:spTree>
    <p:extLst>
      <p:ext uri="{BB962C8B-B14F-4D97-AF65-F5344CB8AC3E}">
        <p14:creationId xmlns:p14="http://schemas.microsoft.com/office/powerpoint/2010/main" val="22807146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04E2C757-CDE4-4065-BFE3-54E9548929D5}"/>
              </a:ext>
            </a:extLst>
          </p:cNvPr>
          <p:cNvSpPr>
            <a:spLocks noGrp="1"/>
          </p:cNvSpPr>
          <p:nvPr>
            <p:ph type="title"/>
          </p:nvPr>
        </p:nvSpPr>
        <p:spPr/>
        <p:txBody>
          <a:bodyPr/>
          <a:lstStyle/>
          <a:p>
            <a:pPr algn="ctr"/>
            <a:r>
              <a:rPr lang="en-US" altLang="zh-TW" sz="4400" dirty="0">
                <a:solidFill>
                  <a:schemeClr val="tx1"/>
                </a:solidFill>
                <a:latin typeface="Times New Roman" panose="02020603050405020304" pitchFamily="18" charset="0"/>
                <a:ea typeface="+mn-ea"/>
                <a:cs typeface="Times New Roman" panose="02020603050405020304" pitchFamily="18" charset="0"/>
              </a:rPr>
              <a:t>Selection</a:t>
            </a:r>
            <a:endParaRPr lang="zh-TW" altLang="en-US" sz="4400" dirty="0">
              <a:solidFill>
                <a:schemeClr val="tx1"/>
              </a:solidFill>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pPr marL="109728" indent="0">
                  <a:buNone/>
                </a:pPr>
                <a:r>
                  <a:rPr lang="zh-TW" altLang="en-US" dirty="0">
                    <a:latin typeface="標楷體" panose="03000509000000000000" pitchFamily="65" charset="-120"/>
                    <a:ea typeface="標楷體" panose="03000509000000000000" pitchFamily="65" charset="-120"/>
                  </a:rPr>
                  <a:t>從根節點往下找，直到最底下的葉子節點</a:t>
                </a:r>
                <a:endParaRPr lang="en-US" altLang="zh-TW" dirty="0">
                  <a:latin typeface="標楷體" panose="03000509000000000000" pitchFamily="65" charset="-120"/>
                  <a:ea typeface="標楷體" panose="03000509000000000000" pitchFamily="65" charset="-120"/>
                </a:endParaRPr>
              </a:p>
              <a:p>
                <a:pPr marL="109728" indent="0">
                  <a:buNone/>
                </a:pPr>
                <a:r>
                  <a:rPr lang="zh-TW" altLang="en-US" dirty="0">
                    <a:latin typeface="標楷體" panose="03000509000000000000" pitchFamily="65" charset="-120"/>
                    <a:ea typeface="標楷體" panose="03000509000000000000" pitchFamily="65" charset="-120"/>
                  </a:rPr>
                  <a:t>，選擇公式</a:t>
                </a:r>
                <a:r>
                  <a:rPr lang="zh-TW" altLang="en-US" dirty="0" smtClean="0">
                    <a:latin typeface="標楷體" panose="03000509000000000000" pitchFamily="65" charset="-120"/>
                    <a:ea typeface="標楷體" panose="03000509000000000000" pitchFamily="65" charset="-120"/>
                  </a:rPr>
                  <a:t>為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UCT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公式</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109728" indent="0">
                  <a:buNone/>
                </a:pP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全名</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Upper Confidence Bounds to Trees</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標楷體" panose="03000509000000000000" pitchFamily="65" charset="-120"/>
                  <a:ea typeface="標楷體" panose="03000509000000000000" pitchFamily="65" charset="-120"/>
                </a:endParaRPr>
              </a:p>
              <a:p>
                <a:pPr marL="109728" indent="0">
                  <a:buNone/>
                </a:pPr>
                <a:endParaRPr lang="zh-TW" altLang="en-US" dirty="0"/>
              </a:p>
              <a:p>
                <a14:m>
                  <m:oMath xmlns:m="http://schemas.openxmlformats.org/officeDocument/2006/math">
                    <m:f>
                      <m:fPr>
                        <m:ctrlPr>
                          <a:rPr lang="en-US" altLang="zh-TW" i="1" smtClean="0">
                            <a:latin typeface="Cambria Math"/>
                          </a:rPr>
                        </m:ctrlPr>
                      </m:fPr>
                      <m:num>
                        <m:r>
                          <a:rPr lang="en-US" altLang="zh-TW" b="0" i="1" smtClean="0">
                            <a:latin typeface="Cambria Math"/>
                          </a:rPr>
                          <m:t>𝑊𝑖𝑛</m:t>
                        </m:r>
                      </m:num>
                      <m:den>
                        <m:r>
                          <a:rPr lang="en-US" altLang="zh-TW" b="0" i="1" smtClean="0">
                            <a:latin typeface="Cambria Math"/>
                          </a:rPr>
                          <m:t>𝑁</m:t>
                        </m:r>
                      </m:den>
                    </m:f>
                    <m:r>
                      <a:rPr lang="en-US" altLang="zh-TW" b="0" i="1" smtClean="0">
                        <a:latin typeface="Cambria Math"/>
                      </a:rPr>
                      <m:t>+</m:t>
                    </m:r>
                    <m:sSub>
                      <m:sSubPr>
                        <m:ctrlPr>
                          <a:rPr lang="en-US" altLang="zh-TW" b="0" i="1" smtClean="0">
                            <a:latin typeface="Cambria Math"/>
                          </a:rPr>
                        </m:ctrlPr>
                      </m:sSubPr>
                      <m:e>
                        <m:r>
                          <a:rPr lang="en-US" altLang="zh-TW" b="0" i="1" smtClean="0">
                            <a:latin typeface="Cambria Math"/>
                          </a:rPr>
                          <m:t>𝐶</m:t>
                        </m:r>
                      </m:e>
                      <m:sub>
                        <m:r>
                          <a:rPr lang="en-US" altLang="zh-TW" b="0" i="1" smtClean="0">
                            <a:latin typeface="Cambria Math"/>
                          </a:rPr>
                          <m:t>𝑝𝑎𝑟𝑎𝑚</m:t>
                        </m:r>
                      </m:sub>
                    </m:sSub>
                    <m:r>
                      <a:rPr lang="zh-TW" altLang="en-US" i="1">
                        <a:latin typeface="Cambria Math"/>
                      </a:rPr>
                      <m:t>×</m:t>
                    </m:r>
                    <m:rad>
                      <m:radPr>
                        <m:degHide m:val="on"/>
                        <m:ctrlPr>
                          <a:rPr lang="zh-TW" altLang="en-US" i="1" smtClean="0">
                            <a:latin typeface="Cambria Math"/>
                          </a:rPr>
                        </m:ctrlPr>
                      </m:radPr>
                      <m:deg/>
                      <m:e>
                        <m:f>
                          <m:fPr>
                            <m:ctrlPr>
                              <a:rPr lang="en-US" altLang="zh-TW" i="1" smtClean="0">
                                <a:latin typeface="Cambria Math"/>
                              </a:rPr>
                            </m:ctrlPr>
                          </m:fPr>
                          <m:num>
                            <m:r>
                              <m:rPr>
                                <m:sty m:val="p"/>
                              </m:rPr>
                              <a:rPr lang="en-US" altLang="zh-TW" b="0" i="0" smtClean="0">
                                <a:latin typeface="Cambria Math"/>
                              </a:rPr>
                              <m:t>log</m:t>
                            </m:r>
                            <m:r>
                              <a:rPr lang="en-US" altLang="zh-TW" b="0" i="1" smtClean="0">
                                <a:latin typeface="Cambria Math"/>
                              </a:rPr>
                              <m:t>⁡(</m:t>
                            </m:r>
                            <m:r>
                              <a:rPr lang="en-US" altLang="zh-TW" b="0" i="1" smtClean="0">
                                <a:latin typeface="Cambria Math"/>
                              </a:rPr>
                              <m:t>𝑉𝑖𝑠𝑖𝑡</m:t>
                            </m:r>
                            <m:r>
                              <a:rPr lang="en-US" altLang="zh-TW" b="0" i="1" smtClean="0">
                                <a:latin typeface="Cambria Math"/>
                              </a:rPr>
                              <m:t>)</m:t>
                            </m:r>
                          </m:num>
                          <m:den>
                            <m:r>
                              <a:rPr lang="en-US" altLang="zh-TW" b="0" i="1" smtClean="0">
                                <a:latin typeface="Cambria Math"/>
                              </a:rPr>
                              <m:t>𝑁</m:t>
                            </m:r>
                          </m:den>
                        </m:f>
                      </m:e>
                    </m:rad>
                  </m:oMath>
                </a14:m>
                <a:endParaRPr lang="en-US" altLang="zh-TW" b="0" dirty="0"/>
              </a:p>
              <a:p>
                <a:endParaRPr lang="en-US" altLang="zh-TW" b="0"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1">
                <a:blip r:embed="rId2"/>
                <a:stretch>
                  <a:fillRect t="-1213"/>
                </a:stretch>
              </a:blipFill>
            </p:spPr>
            <p:txBody>
              <a:bodyPr/>
              <a:lstStyle/>
              <a:p>
                <a:r>
                  <a:rPr lang="zh-TW" altLang="en-US">
                    <a:noFill/>
                  </a:rPr>
                  <a:t> </a:t>
                </a:r>
              </a:p>
            </p:txBody>
          </p:sp>
        </mc:Fallback>
      </mc:AlternateContent>
      <p:pic>
        <p:nvPicPr>
          <p:cNvPr id="8194" name="Picture 2" descr="C:\Users\tim\Desktop\sele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5498" y="1291126"/>
            <a:ext cx="3607723" cy="4490732"/>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A8E8A131-B4E2-40A8-9248-2983823ADB4A}" type="slidenum">
              <a:rPr lang="zh-TW" altLang="en-US" smtClean="0"/>
              <a:t>27</a:t>
            </a:fld>
            <a:endParaRPr lang="zh-TW" altLang="en-US"/>
          </a:p>
        </p:txBody>
      </p:sp>
    </p:spTree>
    <p:extLst>
      <p:ext uri="{BB962C8B-B14F-4D97-AF65-F5344CB8AC3E}">
        <p14:creationId xmlns:p14="http://schemas.microsoft.com/office/powerpoint/2010/main" val="28972607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0151AB84-AD0E-4C95-8D44-65921D96CAEA}"/>
              </a:ext>
            </a:extLst>
          </p:cNvPr>
          <p:cNvSpPr>
            <a:spLocks noGrp="1"/>
          </p:cNvSpPr>
          <p:nvPr>
            <p:ph type="title"/>
          </p:nvPr>
        </p:nvSpPr>
        <p:spPr/>
        <p:txBody>
          <a:bodyPr/>
          <a:lstStyle/>
          <a:p>
            <a:pPr algn="ctr"/>
            <a:r>
              <a:rPr lang="en-US" altLang="zh-TW" sz="4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Expansion</a:t>
            </a:r>
            <a:endParaRPr lang="zh-TW" altLang="en-US" sz="4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a:xfrm>
            <a:off x="933739" y="1649810"/>
            <a:ext cx="10972800" cy="4525963"/>
          </a:xfrm>
        </p:spPr>
        <p:txBody>
          <a:bodyPr/>
          <a:lstStyle/>
          <a:p>
            <a:pPr marL="109728"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當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Selection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到某一個葉子節點時，先檢</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109728"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查下一層的動作有沒有全部被擴充完，如果</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109728"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沒有的話，則在下層建立一個尚未被擴充</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109728"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的新動作並指向該節點。 如果節點後已經</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109728"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沒有動作可執行了</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6</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層</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，不執行 </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109728" indent="0">
              <a:buNone/>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Expansion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直接跳下一個步驟。</a:t>
            </a:r>
            <a:endParaRPr lang="zh-TW" altLang="en-US"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218" name="Picture 2" descr="C:\Users\tim\Desktop\expans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665" y="1306739"/>
            <a:ext cx="2816283" cy="4775436"/>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A8E8A131-B4E2-40A8-9248-2983823ADB4A}" type="slidenum">
              <a:rPr lang="zh-TW" altLang="en-US" smtClean="0"/>
              <a:t>28</a:t>
            </a:fld>
            <a:endParaRPr lang="zh-TW" altLang="en-US"/>
          </a:p>
        </p:txBody>
      </p:sp>
    </p:spTree>
    <p:extLst>
      <p:ext uri="{BB962C8B-B14F-4D97-AF65-F5344CB8AC3E}">
        <p14:creationId xmlns:p14="http://schemas.microsoft.com/office/powerpoint/2010/main" val="42908600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483" y="1778924"/>
            <a:ext cx="8229370" cy="4629021"/>
          </a:xfrm>
        </p:spPr>
      </p:pic>
      <p:sp>
        <p:nvSpPr>
          <p:cNvPr id="3" name="投影片編號版面配置區 2"/>
          <p:cNvSpPr>
            <a:spLocks noGrp="1"/>
          </p:cNvSpPr>
          <p:nvPr>
            <p:ph type="sldNum" sz="quarter" idx="12"/>
          </p:nvPr>
        </p:nvSpPr>
        <p:spPr/>
        <p:txBody>
          <a:bodyPr/>
          <a:lstStyle/>
          <a:p>
            <a:fld id="{A8E8A131-B4E2-40A8-9248-2983823ADB4A}" type="slidenum">
              <a:rPr lang="zh-TW" altLang="en-US" smtClean="0"/>
              <a:t>2</a:t>
            </a:fld>
            <a:endParaRPr lang="zh-TW" altLang="en-US"/>
          </a:p>
        </p:txBody>
      </p:sp>
      <p:sp>
        <p:nvSpPr>
          <p:cNvPr id="4" name="標題 3"/>
          <p:cNvSpPr>
            <a:spLocks noGrp="1"/>
          </p:cNvSpPr>
          <p:nvPr>
            <p:ph type="title"/>
          </p:nvPr>
        </p:nvSpPr>
        <p:spPr/>
        <p:txBody>
          <a:bodyPr>
            <a:normAutofit/>
          </a:bodyPr>
          <a:lstStyle/>
          <a:p>
            <a:pPr algn="ctr"/>
            <a:r>
              <a:rPr lang="zh-TW" altLang="en-US" sz="4400" dirty="0" smtClean="0">
                <a:solidFill>
                  <a:schemeClr val="tx1"/>
                </a:solidFill>
                <a:latin typeface="標楷體" panose="03000509000000000000" pitchFamily="65" charset="-120"/>
                <a:ea typeface="標楷體" panose="03000509000000000000" pitchFamily="65" charset="-120"/>
              </a:rPr>
              <a:t>選角畫面及路線</a:t>
            </a:r>
            <a:endParaRPr lang="zh-TW" altLang="en-US" sz="4400"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2291392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 xmlns:a16="http://schemas.microsoft.com/office/drawing/2014/main" id="{0C07C048-D953-4252-AD49-4F8A167CC44A}"/>
              </a:ext>
            </a:extLst>
          </p:cNvPr>
          <p:cNvSpPr>
            <a:spLocks noGrp="1"/>
          </p:cNvSpPr>
          <p:nvPr>
            <p:ph idx="1"/>
          </p:nvPr>
        </p:nvSpPr>
        <p:spPr>
          <a:xfrm>
            <a:off x="1044576" y="1649810"/>
            <a:ext cx="10972800" cy="4525963"/>
          </a:xfrm>
        </p:spPr>
        <p:txBody>
          <a:bodyPr/>
          <a:lstStyle/>
          <a:p>
            <a:pPr marL="109728"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從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Expansion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的節點進行模擬遊戲，隨機後</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109728"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幾層的節點並利用訓練好的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Random Forest </a:t>
            </a:r>
          </a:p>
          <a:p>
            <a:pPr marL="109728"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模型模擬遊戲勝負。</a:t>
            </a:r>
          </a:p>
          <a:p>
            <a:endParaRPr lang="zh-TW" altLang="en-US" dirty="0"/>
          </a:p>
        </p:txBody>
      </p:sp>
      <p:sp>
        <p:nvSpPr>
          <p:cNvPr id="2" name="標題 1">
            <a:extLst>
              <a:ext uri="{FF2B5EF4-FFF2-40B4-BE49-F238E27FC236}">
                <a16:creationId xmlns="" xmlns:a16="http://schemas.microsoft.com/office/drawing/2014/main" id="{78086438-C961-4350-A19E-5D45FFDF3213}"/>
              </a:ext>
            </a:extLst>
          </p:cNvPr>
          <p:cNvSpPr>
            <a:spLocks noGrp="1"/>
          </p:cNvSpPr>
          <p:nvPr>
            <p:ph type="title"/>
          </p:nvPr>
        </p:nvSpPr>
        <p:spPr/>
        <p:txBody>
          <a:bodyPr/>
          <a:lstStyle/>
          <a:p>
            <a:pPr algn="ctr"/>
            <a:r>
              <a:rPr lang="en-US" altLang="zh-TW" sz="4400" dirty="0">
                <a:solidFill>
                  <a:schemeClr val="tx1"/>
                </a:solidFill>
                <a:latin typeface="Times New Roman" panose="02020603050405020304" pitchFamily="18" charset="0"/>
                <a:ea typeface="+mn-ea"/>
                <a:cs typeface="Times New Roman" panose="02020603050405020304" pitchFamily="18" charset="0"/>
              </a:rPr>
              <a:t>Simulation</a:t>
            </a:r>
            <a:endParaRPr lang="zh-TW" altLang="en-US" sz="4400" dirty="0">
              <a:solidFill>
                <a:schemeClr val="tx1"/>
              </a:solidFill>
              <a:latin typeface="Times New Roman" panose="02020603050405020304" pitchFamily="18" charset="0"/>
              <a:ea typeface="+mn-ea"/>
              <a:cs typeface="Times New Roman" panose="02020603050405020304" pitchFamily="18" charset="0"/>
            </a:endParaRPr>
          </a:p>
        </p:txBody>
      </p:sp>
      <p:pic>
        <p:nvPicPr>
          <p:cNvPr id="10242" name="Picture 2" descr="C:\Users\tim\Desktop\simul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279" y="1280160"/>
            <a:ext cx="3169717" cy="4748069"/>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A8E8A131-B4E2-40A8-9248-2983823ADB4A}" type="slidenum">
              <a:rPr lang="zh-TW" altLang="en-US" smtClean="0"/>
              <a:t>29</a:t>
            </a:fld>
            <a:endParaRPr lang="zh-TW" altLang="en-US"/>
          </a:p>
        </p:txBody>
      </p:sp>
    </p:spTree>
    <p:extLst>
      <p:ext uri="{BB962C8B-B14F-4D97-AF65-F5344CB8AC3E}">
        <p14:creationId xmlns:p14="http://schemas.microsoft.com/office/powerpoint/2010/main" val="18162715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30230660-F597-48CC-8F92-0E8BAB6F6024}"/>
              </a:ext>
            </a:extLst>
          </p:cNvPr>
          <p:cNvSpPr>
            <a:spLocks noGrp="1"/>
          </p:cNvSpPr>
          <p:nvPr>
            <p:ph type="title"/>
          </p:nvPr>
        </p:nvSpPr>
        <p:spPr/>
        <p:txBody>
          <a:bodyPr/>
          <a:lstStyle/>
          <a:p>
            <a:pPr algn="ctr"/>
            <a:r>
              <a:rPr lang="en-US" altLang="zh-TW" sz="4400" dirty="0">
                <a:solidFill>
                  <a:schemeClr val="tx1"/>
                </a:solidFill>
                <a:latin typeface="Times New Roman" panose="02020603050405020304" pitchFamily="18" charset="0"/>
                <a:ea typeface="+mn-ea"/>
                <a:cs typeface="Times New Roman" panose="02020603050405020304" pitchFamily="18" charset="0"/>
              </a:rPr>
              <a:t>Backpropagation</a:t>
            </a:r>
            <a:endParaRPr lang="zh-TW" altLang="en-US" sz="4400" dirty="0">
              <a:solidFill>
                <a:schemeClr val="tx1"/>
              </a:solidFill>
              <a:latin typeface="Times New Roman" panose="02020603050405020304" pitchFamily="18" charset="0"/>
              <a:ea typeface="+mn-ea"/>
              <a:cs typeface="Times New Roman" panose="02020603050405020304" pitchFamily="18" charset="0"/>
            </a:endParaRPr>
          </a:p>
        </p:txBody>
      </p:sp>
      <p:sp>
        <p:nvSpPr>
          <p:cNvPr id="3" name="內容版面配置區 2"/>
          <p:cNvSpPr>
            <a:spLocks noGrp="1"/>
          </p:cNvSpPr>
          <p:nvPr>
            <p:ph idx="1"/>
          </p:nvPr>
        </p:nvSpPr>
        <p:spPr>
          <a:xfrm>
            <a:off x="1044576" y="1649810"/>
            <a:ext cx="10972800" cy="4525963"/>
          </a:xfrm>
        </p:spPr>
        <p:txBody>
          <a:bodyPr/>
          <a:lstStyle/>
          <a:p>
            <a:pPr marL="109728"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將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Simulation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完的結果從該節點更新至</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109728"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根節點，藍方獲勝節點</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更新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，紅方獲</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109728"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勝節點</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更新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0/1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p>
          <a:p>
            <a:endParaRPr lang="zh-TW" altLang="en-US" dirty="0"/>
          </a:p>
        </p:txBody>
      </p:sp>
      <p:pic>
        <p:nvPicPr>
          <p:cNvPr id="11266" name="Picture 2" descr="C:\Users\tim\Desktop\backprog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1164" y="1332349"/>
            <a:ext cx="2799022" cy="4968006"/>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A8E8A131-B4E2-40A8-9248-2983823ADB4A}" type="slidenum">
              <a:rPr lang="zh-TW" altLang="en-US" smtClean="0"/>
              <a:t>30</a:t>
            </a:fld>
            <a:endParaRPr lang="zh-TW" altLang="en-US"/>
          </a:p>
        </p:txBody>
      </p:sp>
    </p:spTree>
    <p:extLst>
      <p:ext uri="{BB962C8B-B14F-4D97-AF65-F5344CB8AC3E}">
        <p14:creationId xmlns:p14="http://schemas.microsoft.com/office/powerpoint/2010/main" val="26016998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27BFCD39-6838-4B41-8642-E72AE582E53C}"/>
              </a:ext>
            </a:extLst>
          </p:cNvPr>
          <p:cNvSpPr>
            <a:spLocks noGrp="1"/>
          </p:cNvSpPr>
          <p:nvPr>
            <p:ph type="title"/>
          </p:nvPr>
        </p:nvSpPr>
        <p:spPr/>
        <p:txBody>
          <a:bodyPr>
            <a:normAutofit/>
          </a:bodyPr>
          <a:lstStyle/>
          <a:p>
            <a:pPr algn="ctr"/>
            <a:r>
              <a:rPr lang="zh-TW" altLang="en-US" sz="4400" dirty="0">
                <a:solidFill>
                  <a:schemeClr val="tx1"/>
                </a:solidFill>
                <a:latin typeface="標楷體" panose="03000509000000000000" pitchFamily="65" charset="-120"/>
                <a:ea typeface="標楷體" panose="03000509000000000000" pitchFamily="65" charset="-120"/>
              </a:rPr>
              <a:t>推薦流程</a:t>
            </a:r>
          </a:p>
        </p:txBody>
      </p:sp>
      <p:sp>
        <p:nvSpPr>
          <p:cNvPr id="3" name="內容版面配置區 2"/>
          <p:cNvSpPr>
            <a:spLocks noGrp="1"/>
          </p:cNvSpPr>
          <p:nvPr>
            <p:ph idx="1"/>
          </p:nvPr>
        </p:nvSpPr>
        <p:spPr>
          <a:xfrm>
            <a:off x="609600" y="1481329"/>
            <a:ext cx="10972800" cy="4525963"/>
          </a:xfrm>
        </p:spPr>
        <p:txBody>
          <a:bodyPr/>
          <a:lstStyle/>
          <a:p>
            <a:pPr marL="109728"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禁用英雄</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階段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30</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秒</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，在這階段把資料傳送至後端並進行數據處理，接下來玩家開始選擇英雄，每位玩家</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有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30</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秒</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的時間</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，紅藍方交替選角，</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在這階段，</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MCTS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的開始時間根據使用者是處在哪個選擇順序進行調配，在選角結束</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前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10</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秒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MCTS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計算</a:t>
            </a:r>
            <a:r>
              <a:rPr lang="zh-TW" altLang="en-US">
                <a:latin typeface="Times New Roman" panose="02020603050405020304" pitchFamily="18" charset="0"/>
                <a:ea typeface="標楷體" panose="03000509000000000000" pitchFamily="65" charset="-120"/>
                <a:cs typeface="Times New Roman" panose="02020603050405020304" pitchFamily="18" charset="0"/>
              </a:rPr>
              <a:t>出</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最佳決策</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提供玩家做選擇，最後進</a:t>
            </a:r>
            <a:r>
              <a:rPr lang="zh-TW" altLang="en-US">
                <a:latin typeface="Times New Roman" panose="02020603050405020304" pitchFamily="18" charset="0"/>
                <a:ea typeface="標楷體" panose="03000509000000000000" pitchFamily="65" charset="-120"/>
                <a:cs typeface="Times New Roman" panose="02020603050405020304" pitchFamily="18" charset="0"/>
              </a:rPr>
              <a:t>遊戲</a:t>
            </a:r>
            <a:r>
              <a:rPr lang="zh-TW" altLang="en-US" smtClean="0">
                <a:latin typeface="Times New Roman" panose="02020603050405020304" pitchFamily="18" charset="0"/>
                <a:ea typeface="標楷體" panose="03000509000000000000" pitchFamily="65" charset="-120"/>
                <a:cs typeface="Times New Roman" panose="02020603050405020304" pitchFamily="18" charset="0"/>
              </a:rPr>
              <a:t>前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30</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秒</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最終準備階段，使用模型計算出我方最終勝率。</a:t>
            </a:r>
          </a:p>
          <a:p>
            <a:endParaRPr lang="zh-TW" altLang="en-US" dirty="0"/>
          </a:p>
        </p:txBody>
      </p:sp>
      <p:pic>
        <p:nvPicPr>
          <p:cNvPr id="21506" name="Picture 2" descr="C:\Users\tim\Desktop\MCTS_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805" y="4331295"/>
            <a:ext cx="11364913" cy="1695450"/>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A8E8A131-B4E2-40A8-9248-2983823ADB4A}" type="slidenum">
              <a:rPr lang="zh-TW" altLang="en-US" smtClean="0"/>
              <a:t>31</a:t>
            </a:fld>
            <a:endParaRPr lang="zh-TW" altLang="en-US"/>
          </a:p>
        </p:txBody>
      </p:sp>
    </p:spTree>
    <p:extLst>
      <p:ext uri="{BB962C8B-B14F-4D97-AF65-F5344CB8AC3E}">
        <p14:creationId xmlns:p14="http://schemas.microsoft.com/office/powerpoint/2010/main" val="7423640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481329"/>
            <a:ext cx="10972800" cy="4525963"/>
          </a:xfrm>
        </p:spPr>
        <p:txBody>
          <a:bodyPr/>
          <a:lstStyle/>
          <a:p>
            <a:pPr>
              <a:buClrTx/>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在季前</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測試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25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場</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遊戲，</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MCTS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基於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Random Forest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計算出的結果，在玩家選擇最佳英雄後，不是都能將最終遊戲勝率提高至獲勝方，其他</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4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位</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玩家的選擇也會造成很大的影響。</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buClrTx/>
              <a:buFont typeface="Arial" panose="020B0604020202020204" pitchFamily="34" charset="0"/>
              <a:buChar char="•"/>
            </a:pPr>
            <a:endParaRPr lang="zh-TW" altLang="en-US" dirty="0">
              <a:latin typeface="標楷體" panose="03000509000000000000" pitchFamily="65" charset="-120"/>
              <a:ea typeface="標楷體" panose="03000509000000000000" pitchFamily="65" charset="-120"/>
            </a:endParaRPr>
          </a:p>
          <a:p>
            <a:pPr>
              <a:buClrTx/>
              <a:buFont typeface="Arial" panose="020B0604020202020204" pitchFamily="34" charset="0"/>
              <a:buChar cha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Random Forest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模型準確率大約</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在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60%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左右</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，跟理想結果差有點多，原因在於遊戲中的變數非常大，</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位</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玩家當下的狀態還是佔了勝敗很大的因素。</a:t>
            </a:r>
          </a:p>
          <a:p>
            <a:pPr>
              <a:buClrTx/>
              <a:buFont typeface="Arial" panose="020B0604020202020204" pitchFamily="34" charset="0"/>
              <a:buChar char="•"/>
            </a:pPr>
            <a:endParaRPr lang="zh-TW" altLang="en-US" dirty="0"/>
          </a:p>
        </p:txBody>
      </p:sp>
      <p:sp>
        <p:nvSpPr>
          <p:cNvPr id="3" name="標題 2"/>
          <p:cNvSpPr>
            <a:spLocks noGrp="1"/>
          </p:cNvSpPr>
          <p:nvPr>
            <p:ph type="title"/>
          </p:nvPr>
        </p:nvSpPr>
        <p:spPr/>
        <p:txBody>
          <a:bodyPr>
            <a:normAutofit/>
          </a:bodyPr>
          <a:lstStyle/>
          <a:p>
            <a:pPr algn="ctr"/>
            <a:r>
              <a:rPr lang="zh-TW" altLang="en-US" sz="4400" dirty="0">
                <a:solidFill>
                  <a:schemeClr val="tx1"/>
                </a:solidFill>
                <a:latin typeface="標楷體" panose="03000509000000000000" pitchFamily="65" charset="-120"/>
                <a:ea typeface="標楷體" panose="03000509000000000000" pitchFamily="65" charset="-120"/>
              </a:rPr>
              <a:t>實驗測試</a:t>
            </a:r>
          </a:p>
        </p:txBody>
      </p:sp>
      <p:pic>
        <p:nvPicPr>
          <p:cNvPr id="23554" name="Picture 2" descr="C:\Users\tim\Desktop\test_conf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919" y="4778869"/>
            <a:ext cx="7650162"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A8E8A131-B4E2-40A8-9248-2983823ADB4A}" type="slidenum">
              <a:rPr lang="zh-TW" altLang="en-US" smtClean="0"/>
              <a:t>32</a:t>
            </a:fld>
            <a:endParaRPr lang="zh-TW" altLang="en-US"/>
          </a:p>
        </p:txBody>
      </p:sp>
    </p:spTree>
    <p:extLst>
      <p:ext uri="{BB962C8B-B14F-4D97-AF65-F5344CB8AC3E}">
        <p14:creationId xmlns:p14="http://schemas.microsoft.com/office/powerpoint/2010/main" val="22014539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 xmlns:a16="http://schemas.microsoft.com/office/drawing/2014/main" id="{D326B2FE-A31D-42B3-A1B5-C0D24F61E8AF}"/>
              </a:ext>
            </a:extLst>
          </p:cNvPr>
          <p:cNvSpPr>
            <a:spLocks noGrp="1"/>
          </p:cNvSpPr>
          <p:nvPr>
            <p:ph idx="1"/>
          </p:nvPr>
        </p:nvSpPr>
        <p:spPr>
          <a:xfrm>
            <a:off x="609600" y="1417638"/>
            <a:ext cx="10972800" cy="4525963"/>
          </a:xfrm>
        </p:spPr>
        <p:txBody>
          <a:bodyPr/>
          <a:lstStyle/>
          <a:p>
            <a:pPr marL="109728" indent="0">
              <a:buNone/>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分析了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4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位玩家使用前與使用後的勝率，</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位玩家前後勝率小幅提升，</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位玩家勝率降低，</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位玩家沒有變化，而玩家勝率降低原因在於該玩家使用前的勝率較低且不常遊玩，導致最終勝率預判都偏低。本專題較適用於平時有在遊玩，角色池廣的玩家。</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投影片編號版面配置區 2">
            <a:extLst>
              <a:ext uri="{FF2B5EF4-FFF2-40B4-BE49-F238E27FC236}">
                <a16:creationId xmlns="" xmlns:a16="http://schemas.microsoft.com/office/drawing/2014/main" id="{5204DF20-0CC3-4084-9398-D0ECF43A8203}"/>
              </a:ext>
            </a:extLst>
          </p:cNvPr>
          <p:cNvSpPr>
            <a:spLocks noGrp="1"/>
          </p:cNvSpPr>
          <p:nvPr>
            <p:ph type="sldNum" sz="quarter" idx="12"/>
          </p:nvPr>
        </p:nvSpPr>
        <p:spPr/>
        <p:txBody>
          <a:bodyPr/>
          <a:lstStyle/>
          <a:p>
            <a:fld id="{A8E8A131-B4E2-40A8-9248-2983823ADB4A}" type="slidenum">
              <a:rPr lang="zh-TW" altLang="en-US" smtClean="0"/>
              <a:t>33</a:t>
            </a:fld>
            <a:endParaRPr lang="zh-TW" altLang="en-US"/>
          </a:p>
        </p:txBody>
      </p:sp>
      <p:sp>
        <p:nvSpPr>
          <p:cNvPr id="4" name="標題 3">
            <a:extLst>
              <a:ext uri="{FF2B5EF4-FFF2-40B4-BE49-F238E27FC236}">
                <a16:creationId xmlns="" xmlns:a16="http://schemas.microsoft.com/office/drawing/2014/main" id="{9FDAB80F-7799-480D-AC23-A39F9DFC683B}"/>
              </a:ext>
            </a:extLst>
          </p:cNvPr>
          <p:cNvSpPr>
            <a:spLocks noGrp="1"/>
          </p:cNvSpPr>
          <p:nvPr>
            <p:ph type="title"/>
          </p:nvPr>
        </p:nvSpPr>
        <p:spPr/>
        <p:txBody>
          <a:bodyPr/>
          <a:lstStyle/>
          <a:p>
            <a:pPr algn="ctr"/>
            <a:r>
              <a:rPr lang="zh-TW" altLang="en-US" dirty="0" smtClean="0">
                <a:solidFill>
                  <a:schemeClr val="tx1"/>
                </a:solidFill>
                <a:latin typeface="標楷體" panose="03000509000000000000" pitchFamily="65" charset="-120"/>
                <a:ea typeface="標楷體" panose="03000509000000000000" pitchFamily="65" charset="-120"/>
              </a:rPr>
              <a:t>實驗</a:t>
            </a:r>
            <a:r>
              <a:rPr lang="zh-TW" altLang="en-US" dirty="0">
                <a:solidFill>
                  <a:schemeClr val="tx1"/>
                </a:solidFill>
                <a:latin typeface="標楷體" panose="03000509000000000000" pitchFamily="65" charset="-120"/>
                <a:ea typeface="標楷體" panose="03000509000000000000" pitchFamily="65" charset="-120"/>
              </a:rPr>
              <a:t>結果</a:t>
            </a:r>
          </a:p>
        </p:txBody>
      </p:sp>
      <p:graphicFrame>
        <p:nvGraphicFramePr>
          <p:cNvPr id="6" name="表格 5"/>
          <p:cNvGraphicFramePr>
            <a:graphicFrameLocks noGrp="1"/>
          </p:cNvGraphicFramePr>
          <p:nvPr>
            <p:extLst>
              <p:ext uri="{D42A27DB-BD31-4B8C-83A1-F6EECF244321}">
                <p14:modId xmlns:p14="http://schemas.microsoft.com/office/powerpoint/2010/main" val="1777751754"/>
              </p:ext>
            </p:extLst>
          </p:nvPr>
        </p:nvGraphicFramePr>
        <p:xfrm>
          <a:off x="3048000" y="3828456"/>
          <a:ext cx="6096000" cy="1866856"/>
        </p:xfrm>
        <a:graphic>
          <a:graphicData uri="http://schemas.openxmlformats.org/drawingml/2006/table">
            <a:tbl>
              <a:tblPr firstRow="1" bandRow="1">
                <a:tableStyleId>{5C22544A-7EE6-4342-B048-85BDC9FD1C3A}</a:tableStyleId>
              </a:tblPr>
              <a:tblGrid>
                <a:gridCol w="2032000">
                  <a:extLst>
                    <a:ext uri="{9D8B030D-6E8A-4147-A177-3AD203B41FA5}">
                      <a16:colId xmlns="" xmlns:a16="http://schemas.microsoft.com/office/drawing/2014/main" val="20000"/>
                    </a:ext>
                  </a:extLst>
                </a:gridCol>
                <a:gridCol w="2032000">
                  <a:extLst>
                    <a:ext uri="{9D8B030D-6E8A-4147-A177-3AD203B41FA5}">
                      <a16:colId xmlns="" xmlns:a16="http://schemas.microsoft.com/office/drawing/2014/main" val="20001"/>
                    </a:ext>
                  </a:extLst>
                </a:gridCol>
                <a:gridCol w="2032000">
                  <a:extLst>
                    <a:ext uri="{9D8B030D-6E8A-4147-A177-3AD203B41FA5}">
                      <a16:colId xmlns="" xmlns:a16="http://schemas.microsoft.com/office/drawing/2014/main" val="20002"/>
                    </a:ext>
                  </a:extLst>
                </a:gridCol>
              </a:tblGrid>
              <a:tr h="398736">
                <a:tc>
                  <a:txBody>
                    <a:bodyPr/>
                    <a:lstStyle/>
                    <a:p>
                      <a:pPr algn="ctr"/>
                      <a:endParaRPr lang="zh-TW" altLang="en-US" dirty="0">
                        <a:solidFill>
                          <a:schemeClr val="tx1"/>
                        </a:solidFill>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zh-TW" altLang="en-US" dirty="0" smtClean="0">
                          <a:solidFill>
                            <a:schemeClr val="tx1"/>
                          </a:solidFill>
                          <a:latin typeface="標楷體" panose="03000509000000000000" pitchFamily="65" charset="-120"/>
                          <a:ea typeface="標楷體" panose="03000509000000000000" pitchFamily="65" charset="-120"/>
                        </a:rPr>
                        <a:t>前</a:t>
                      </a:r>
                      <a:endParaRPr lang="zh-TW" altLang="en-US" dirty="0">
                        <a:solidFill>
                          <a:schemeClr val="tx1"/>
                        </a:solidFill>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zh-TW" altLang="en-US" dirty="0" smtClean="0">
                          <a:solidFill>
                            <a:schemeClr val="tx1"/>
                          </a:solidFill>
                          <a:latin typeface="標楷體" panose="03000509000000000000" pitchFamily="65" charset="-120"/>
                          <a:ea typeface="標楷體" panose="03000509000000000000" pitchFamily="65" charset="-120"/>
                        </a:rPr>
                        <a:t>後</a:t>
                      </a:r>
                      <a:endParaRPr lang="zh-TW" altLang="en-US" dirty="0">
                        <a:solidFill>
                          <a:schemeClr val="tx1"/>
                        </a:solidFill>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 xmlns:a16="http://schemas.microsoft.com/office/drawing/2014/main" val="10000"/>
                  </a:ext>
                </a:extLst>
              </a:tr>
              <a:tr h="370840">
                <a:tc>
                  <a:txBody>
                    <a:bodyPr/>
                    <a:lstStyle/>
                    <a:p>
                      <a:pPr algn="ctr"/>
                      <a:r>
                        <a:rPr lang="zh-TW" altLang="en-US" b="1" dirty="0" smtClean="0">
                          <a:solidFill>
                            <a:schemeClr val="tx1"/>
                          </a:solidFill>
                          <a:latin typeface="標楷體" panose="03000509000000000000" pitchFamily="65" charset="-120"/>
                          <a:ea typeface="標楷體" panose="03000509000000000000" pitchFamily="65" charset="-120"/>
                        </a:rPr>
                        <a:t>玩家</a:t>
                      </a:r>
                      <a:r>
                        <a:rPr lang="en-US" altLang="zh-TW" b="1" dirty="0" smtClean="0">
                          <a:solidFill>
                            <a:schemeClr val="tx1"/>
                          </a:solidFill>
                          <a:latin typeface="標楷體" panose="03000509000000000000" pitchFamily="65" charset="-120"/>
                          <a:ea typeface="標楷體" panose="03000509000000000000" pitchFamily="65" charset="-120"/>
                        </a:rPr>
                        <a:t>1</a:t>
                      </a:r>
                      <a:endParaRPr lang="zh-TW" altLang="en-US" b="1" dirty="0">
                        <a:solidFill>
                          <a:schemeClr val="tx1"/>
                        </a:solidFill>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lang="en-US" altLang="zh-TW" dirty="0" smtClean="0">
                          <a:solidFill>
                            <a:schemeClr val="tx1"/>
                          </a:solidFill>
                        </a:rPr>
                        <a:t>50.00%</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solidFill>
                            <a:schemeClr val="tx1"/>
                          </a:solidFill>
                        </a:rPr>
                        <a:t>66.67%</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2664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solidFill>
                          <a:latin typeface="標楷體" panose="03000509000000000000" pitchFamily="65" charset="-120"/>
                          <a:ea typeface="標楷體" panose="03000509000000000000" pitchFamily="65" charset="-120"/>
                        </a:rPr>
                        <a:t>玩家</a:t>
                      </a:r>
                      <a:r>
                        <a:rPr lang="en-US" altLang="zh-TW" b="1" dirty="0" smtClean="0">
                          <a:solidFill>
                            <a:schemeClr val="tx1"/>
                          </a:solidFill>
                          <a:latin typeface="標楷體" panose="03000509000000000000" pitchFamily="65" charset="-120"/>
                          <a:ea typeface="標楷體" panose="03000509000000000000" pitchFamily="65" charset="-120"/>
                        </a:rPr>
                        <a:t>2</a:t>
                      </a:r>
                      <a:endParaRPr lang="zh-TW" altLang="en-US" b="1" dirty="0" smtClean="0">
                        <a:solidFill>
                          <a:schemeClr val="tx1"/>
                        </a:solidFill>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US" altLang="zh-TW" dirty="0" smtClean="0">
                          <a:solidFill>
                            <a:schemeClr val="tx1"/>
                          </a:solidFill>
                        </a:rPr>
                        <a:t>50.00%</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solidFill>
                            <a:schemeClr val="tx1"/>
                          </a:solidFill>
                        </a:rPr>
                        <a:t>50.00%</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2664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solidFill>
                          <a:latin typeface="標楷體" panose="03000509000000000000" pitchFamily="65" charset="-120"/>
                          <a:ea typeface="標楷體" panose="03000509000000000000" pitchFamily="65" charset="-120"/>
                        </a:rPr>
                        <a:t>玩家</a:t>
                      </a:r>
                      <a:r>
                        <a:rPr lang="en-US" altLang="zh-TW" b="1" dirty="0" smtClean="0">
                          <a:solidFill>
                            <a:schemeClr val="tx1"/>
                          </a:solidFill>
                          <a:latin typeface="標楷體" panose="03000509000000000000" pitchFamily="65" charset="-120"/>
                          <a:ea typeface="標楷體" panose="03000509000000000000" pitchFamily="65" charset="-120"/>
                        </a:rPr>
                        <a:t>3</a:t>
                      </a:r>
                      <a:endParaRPr lang="zh-TW" altLang="en-US" b="1" dirty="0" smtClean="0">
                        <a:solidFill>
                          <a:schemeClr val="tx1"/>
                        </a:solidFill>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US" altLang="zh-TW" dirty="0" smtClean="0">
                          <a:solidFill>
                            <a:schemeClr val="tx1"/>
                          </a:solidFill>
                        </a:rPr>
                        <a:t>33.33%</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solidFill>
                            <a:schemeClr val="tx1"/>
                          </a:solidFill>
                        </a:rPr>
                        <a:t>16.67%</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2664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solidFill>
                          <a:latin typeface="標楷體" panose="03000509000000000000" pitchFamily="65" charset="-120"/>
                          <a:ea typeface="標楷體" panose="03000509000000000000" pitchFamily="65" charset="-120"/>
                        </a:rPr>
                        <a:t>玩家</a:t>
                      </a:r>
                      <a:r>
                        <a:rPr lang="en-US" altLang="zh-TW" b="1" dirty="0" smtClean="0">
                          <a:solidFill>
                            <a:schemeClr val="tx1"/>
                          </a:solidFill>
                          <a:latin typeface="標楷體" panose="03000509000000000000" pitchFamily="65" charset="-120"/>
                          <a:ea typeface="標楷體" panose="03000509000000000000" pitchFamily="65" charset="-120"/>
                        </a:rPr>
                        <a:t>4</a:t>
                      </a:r>
                      <a:endParaRPr lang="zh-TW" altLang="en-US" b="1" dirty="0" smtClean="0">
                        <a:solidFill>
                          <a:schemeClr val="tx1"/>
                        </a:solidFill>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US" altLang="zh-TW" dirty="0" smtClean="0">
                          <a:solidFill>
                            <a:schemeClr val="tx1"/>
                          </a:solidFill>
                        </a:rPr>
                        <a:t>42.86%</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solidFill>
                            <a:schemeClr val="tx1"/>
                          </a:solidFill>
                        </a:rPr>
                        <a:t>57.14%</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471931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A8E8A131-B4E2-40A8-9248-2983823ADB4A}" type="slidenum">
              <a:rPr lang="zh-TW" altLang="en-US" smtClean="0"/>
              <a:t>34</a:t>
            </a:fld>
            <a:endParaRPr lang="zh-TW" altLang="en-US"/>
          </a:p>
        </p:txBody>
      </p:sp>
      <p:sp>
        <p:nvSpPr>
          <p:cNvPr id="5" name="流程圖: 程序 4"/>
          <p:cNvSpPr/>
          <p:nvPr/>
        </p:nvSpPr>
        <p:spPr>
          <a:xfrm>
            <a:off x="4563533" y="2836333"/>
            <a:ext cx="1007534" cy="558800"/>
          </a:xfrm>
          <a:prstGeom prst="flowChartProcess">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 xmlns:a16="http://schemas.microsoft.com/office/drawing/2014/main" id="{8BE74B32-2798-452C-9FCD-FDA73EA04409}"/>
              </a:ext>
            </a:extLst>
          </p:cNvPr>
          <p:cNvSpPr>
            <a:spLocks noGrp="1"/>
          </p:cNvSpPr>
          <p:nvPr>
            <p:ph type="title"/>
          </p:nvPr>
        </p:nvSpPr>
        <p:spPr>
          <a:xfrm>
            <a:off x="863416" y="1724729"/>
            <a:ext cx="10363200" cy="1828800"/>
          </a:xfrm>
        </p:spPr>
        <p:txBody>
          <a:bodyPr/>
          <a:lstStyle/>
          <a:p>
            <a:pPr algn="ctr"/>
            <a:r>
              <a:rPr lang="zh-TW" altLang="en-US" sz="6000" dirty="0">
                <a:solidFill>
                  <a:schemeClr val="bg1"/>
                </a:solidFill>
                <a:latin typeface="標楷體" panose="03000509000000000000" pitchFamily="65" charset="-120"/>
                <a:ea typeface="標楷體" panose="03000509000000000000" pitchFamily="65" charset="-120"/>
              </a:rPr>
              <a:t>操作介面</a:t>
            </a:r>
          </a:p>
        </p:txBody>
      </p:sp>
    </p:spTree>
    <p:extLst>
      <p:ext uri="{BB962C8B-B14F-4D97-AF65-F5344CB8AC3E}">
        <p14:creationId xmlns:p14="http://schemas.microsoft.com/office/powerpoint/2010/main" val="6452447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 xmlns:a16="http://schemas.microsoft.com/office/drawing/2014/main" id="{A44A9D04-067E-449A-882A-CA12276A5C58}"/>
              </a:ext>
            </a:extLst>
          </p:cNvPr>
          <p:cNvSpPr>
            <a:spLocks noGrp="1"/>
          </p:cNvSpPr>
          <p:nvPr>
            <p:ph idx="1"/>
          </p:nvPr>
        </p:nvSpPr>
        <p:spPr/>
        <p:txBody>
          <a:bodyPr/>
          <a:lstStyle/>
          <a:p>
            <a:endParaRPr lang="zh-TW" altLang="en-US"/>
          </a:p>
        </p:txBody>
      </p:sp>
      <p:sp>
        <p:nvSpPr>
          <p:cNvPr id="2" name="標題 1">
            <a:extLst>
              <a:ext uri="{FF2B5EF4-FFF2-40B4-BE49-F238E27FC236}">
                <a16:creationId xmlns="" xmlns:a16="http://schemas.microsoft.com/office/drawing/2014/main" id="{0F6BA629-1E3C-41D1-AC44-426E69F2DF29}"/>
              </a:ext>
            </a:extLst>
          </p:cNvPr>
          <p:cNvSpPr>
            <a:spLocks noGrp="1"/>
          </p:cNvSpPr>
          <p:nvPr>
            <p:ph type="title"/>
          </p:nvPr>
        </p:nvSpPr>
        <p:spPr/>
        <p:txBody>
          <a:bodyPr/>
          <a:lstStyle/>
          <a:p>
            <a:pPr algn="ctr"/>
            <a:r>
              <a:rPr lang="zh-TW" altLang="en-US" sz="4400" dirty="0">
                <a:solidFill>
                  <a:schemeClr val="tx1"/>
                </a:solidFill>
                <a:latin typeface="標楷體" panose="03000509000000000000" pitchFamily="65" charset="-120"/>
                <a:ea typeface="標楷體" panose="03000509000000000000" pitchFamily="65" charset="-120"/>
              </a:rPr>
              <a:t>設定路徑首頁</a:t>
            </a:r>
          </a:p>
        </p:txBody>
      </p:sp>
      <p:pic>
        <p:nvPicPr>
          <p:cNvPr id="12290" name="Picture 2" descr="C:\Users\tim\Desktop\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067" y="1631949"/>
            <a:ext cx="7010400" cy="4219575"/>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A8E8A131-B4E2-40A8-9248-2983823ADB4A}" type="slidenum">
              <a:rPr lang="zh-TW" altLang="en-US" smtClean="0"/>
              <a:t>35</a:t>
            </a:fld>
            <a:endParaRPr lang="zh-TW" altLang="en-US"/>
          </a:p>
        </p:txBody>
      </p:sp>
    </p:spTree>
    <p:extLst>
      <p:ext uri="{BB962C8B-B14F-4D97-AF65-F5344CB8AC3E}">
        <p14:creationId xmlns:p14="http://schemas.microsoft.com/office/powerpoint/2010/main" val="32663403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 xmlns:a16="http://schemas.microsoft.com/office/drawing/2014/main" id="{A44A9D04-067E-449A-882A-CA12276A5C58}"/>
              </a:ext>
            </a:extLst>
          </p:cNvPr>
          <p:cNvSpPr>
            <a:spLocks noGrp="1"/>
          </p:cNvSpPr>
          <p:nvPr>
            <p:ph idx="1"/>
          </p:nvPr>
        </p:nvSpPr>
        <p:spPr/>
        <p:txBody>
          <a:bodyPr/>
          <a:lstStyle/>
          <a:p>
            <a:endParaRPr lang="zh-TW" altLang="en-US" dirty="0"/>
          </a:p>
        </p:txBody>
      </p:sp>
      <p:sp>
        <p:nvSpPr>
          <p:cNvPr id="2" name="標題 1">
            <a:extLst>
              <a:ext uri="{FF2B5EF4-FFF2-40B4-BE49-F238E27FC236}">
                <a16:creationId xmlns="" xmlns:a16="http://schemas.microsoft.com/office/drawing/2014/main" id="{0F6BA629-1E3C-41D1-AC44-426E69F2DF29}"/>
              </a:ext>
            </a:extLst>
          </p:cNvPr>
          <p:cNvSpPr>
            <a:spLocks noGrp="1"/>
          </p:cNvSpPr>
          <p:nvPr>
            <p:ph type="title"/>
          </p:nvPr>
        </p:nvSpPr>
        <p:spPr/>
        <p:txBody>
          <a:bodyPr/>
          <a:lstStyle/>
          <a:p>
            <a:pPr algn="ctr"/>
            <a:r>
              <a:rPr lang="zh-TW" altLang="en-US" sz="4400" dirty="0">
                <a:solidFill>
                  <a:schemeClr val="tx1"/>
                </a:solidFill>
                <a:latin typeface="標楷體" panose="03000509000000000000" pitchFamily="65" charset="-120"/>
                <a:ea typeface="標楷體" panose="03000509000000000000" pitchFamily="65" charset="-120"/>
              </a:rPr>
              <a:t>跳出訊息</a:t>
            </a:r>
          </a:p>
        </p:txBody>
      </p:sp>
      <p:pic>
        <p:nvPicPr>
          <p:cNvPr id="13314" name="Picture 2" descr="C:\Users\tim\Desktop\4.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3558" y="2755294"/>
            <a:ext cx="257175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C:\Users\tim\Desktop\4.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7115" y="2755294"/>
            <a:ext cx="2571750" cy="1524000"/>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A8E8A131-B4E2-40A8-9248-2983823ADB4A}" type="slidenum">
              <a:rPr lang="zh-TW" altLang="en-US" smtClean="0"/>
              <a:t>36</a:t>
            </a:fld>
            <a:endParaRPr lang="zh-TW" altLang="en-US"/>
          </a:p>
        </p:txBody>
      </p:sp>
    </p:spTree>
    <p:extLst>
      <p:ext uri="{BB962C8B-B14F-4D97-AF65-F5344CB8AC3E}">
        <p14:creationId xmlns:p14="http://schemas.microsoft.com/office/powerpoint/2010/main" val="5705150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 xmlns:a16="http://schemas.microsoft.com/office/drawing/2014/main" id="{2A5EBC19-5A73-4B12-BAA8-F3215B119A12}"/>
              </a:ext>
            </a:extLst>
          </p:cNvPr>
          <p:cNvSpPr>
            <a:spLocks noGrp="1"/>
          </p:cNvSpPr>
          <p:nvPr>
            <p:ph idx="1"/>
          </p:nvPr>
        </p:nvSpPr>
        <p:spPr/>
        <p:txBody>
          <a:bodyPr/>
          <a:lstStyle/>
          <a:p>
            <a:endParaRPr lang="zh-TW" altLang="en-US"/>
          </a:p>
        </p:txBody>
      </p:sp>
      <p:sp>
        <p:nvSpPr>
          <p:cNvPr id="2" name="標題 1">
            <a:extLst>
              <a:ext uri="{FF2B5EF4-FFF2-40B4-BE49-F238E27FC236}">
                <a16:creationId xmlns="" xmlns:a16="http://schemas.microsoft.com/office/drawing/2014/main" id="{896D15A9-0187-4764-91E0-F3AAEF3F0ADD}"/>
              </a:ext>
            </a:extLst>
          </p:cNvPr>
          <p:cNvSpPr>
            <a:spLocks noGrp="1"/>
          </p:cNvSpPr>
          <p:nvPr>
            <p:ph type="title"/>
          </p:nvPr>
        </p:nvSpPr>
        <p:spPr/>
        <p:txBody>
          <a:bodyPr/>
          <a:lstStyle/>
          <a:p>
            <a:pPr algn="ctr"/>
            <a:r>
              <a:rPr lang="zh-TW" altLang="en-US" sz="4400" dirty="0">
                <a:solidFill>
                  <a:schemeClr val="tx1"/>
                </a:solidFill>
                <a:latin typeface="標楷體" panose="03000509000000000000" pitchFamily="65" charset="-120"/>
                <a:ea typeface="標楷體" panose="03000509000000000000" pitchFamily="65" charset="-120"/>
              </a:rPr>
              <a:t>主要頁面</a:t>
            </a:r>
          </a:p>
        </p:txBody>
      </p:sp>
      <p:pic>
        <p:nvPicPr>
          <p:cNvPr id="14338" name="Picture 2" descr="C:\Users\tim\Desktop\4.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581" y="1417638"/>
            <a:ext cx="6192838" cy="5238750"/>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A8E8A131-B4E2-40A8-9248-2983823ADB4A}" type="slidenum">
              <a:rPr lang="zh-TW" altLang="en-US" smtClean="0"/>
              <a:t>37</a:t>
            </a:fld>
            <a:endParaRPr lang="zh-TW" altLang="en-US"/>
          </a:p>
        </p:txBody>
      </p:sp>
    </p:spTree>
    <p:extLst>
      <p:ext uri="{BB962C8B-B14F-4D97-AF65-F5344CB8AC3E}">
        <p14:creationId xmlns:p14="http://schemas.microsoft.com/office/powerpoint/2010/main" val="23310317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8858" y="1417638"/>
            <a:ext cx="5914284" cy="5102703"/>
          </a:xfrm>
        </p:spPr>
      </p:pic>
      <p:sp>
        <p:nvSpPr>
          <p:cNvPr id="2" name="標題 1">
            <a:extLst>
              <a:ext uri="{FF2B5EF4-FFF2-40B4-BE49-F238E27FC236}">
                <a16:creationId xmlns="" xmlns:a16="http://schemas.microsoft.com/office/drawing/2014/main" id="{616ED206-688B-44DB-BC10-80B457C47985}"/>
              </a:ext>
            </a:extLst>
          </p:cNvPr>
          <p:cNvSpPr>
            <a:spLocks noGrp="1"/>
          </p:cNvSpPr>
          <p:nvPr>
            <p:ph type="title"/>
          </p:nvPr>
        </p:nvSpPr>
        <p:spPr/>
        <p:txBody>
          <a:bodyPr/>
          <a:lstStyle/>
          <a:p>
            <a:pPr algn="ctr"/>
            <a:r>
              <a:rPr lang="zh-TW" altLang="en-US" sz="4400" dirty="0" smtClean="0">
                <a:solidFill>
                  <a:schemeClr val="tx1"/>
                </a:solidFill>
                <a:latin typeface="標楷體" panose="03000509000000000000" pitchFamily="65" charset="-120"/>
                <a:ea typeface="標楷體" panose="03000509000000000000" pitchFamily="65" charset="-120"/>
              </a:rPr>
              <a:t>進選角頁</a:t>
            </a:r>
            <a:r>
              <a:rPr lang="zh-TW" altLang="en-US" sz="4400" dirty="0">
                <a:solidFill>
                  <a:schemeClr val="tx1"/>
                </a:solidFill>
                <a:latin typeface="標楷體" panose="03000509000000000000" pitchFamily="65" charset="-120"/>
                <a:ea typeface="標楷體" panose="03000509000000000000" pitchFamily="65" charset="-120"/>
              </a:rPr>
              <a:t>面</a:t>
            </a:r>
          </a:p>
        </p:txBody>
      </p:sp>
      <p:sp>
        <p:nvSpPr>
          <p:cNvPr id="4" name="投影片編號版面配置區 3"/>
          <p:cNvSpPr>
            <a:spLocks noGrp="1"/>
          </p:cNvSpPr>
          <p:nvPr>
            <p:ph type="sldNum" sz="quarter" idx="12"/>
          </p:nvPr>
        </p:nvSpPr>
        <p:spPr/>
        <p:txBody>
          <a:bodyPr/>
          <a:lstStyle/>
          <a:p>
            <a:fld id="{A8E8A131-B4E2-40A8-9248-2983823ADB4A}" type="slidenum">
              <a:rPr lang="zh-TW" altLang="en-US" smtClean="0"/>
              <a:t>38</a:t>
            </a:fld>
            <a:endParaRPr lang="zh-TW" altLang="en-US"/>
          </a:p>
        </p:txBody>
      </p:sp>
    </p:spTree>
    <p:extLst>
      <p:ext uri="{BB962C8B-B14F-4D97-AF65-F5344CB8AC3E}">
        <p14:creationId xmlns:p14="http://schemas.microsoft.com/office/powerpoint/2010/main" val="10805052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A8E8A131-B4E2-40A8-9248-2983823ADB4A}" type="slidenum">
              <a:rPr lang="zh-TW" altLang="en-US" smtClean="0"/>
              <a:t>3</a:t>
            </a:fld>
            <a:endParaRPr lang="zh-TW" altLang="en-US"/>
          </a:p>
        </p:txBody>
      </p:sp>
      <p:sp>
        <p:nvSpPr>
          <p:cNvPr id="5" name="流程圖: 程序 4"/>
          <p:cNvSpPr/>
          <p:nvPr/>
        </p:nvSpPr>
        <p:spPr>
          <a:xfrm>
            <a:off x="4563533" y="2836333"/>
            <a:ext cx="1007534" cy="558800"/>
          </a:xfrm>
          <a:prstGeom prst="flowChartProcess">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 xmlns:a16="http://schemas.microsoft.com/office/drawing/2014/main" id="{8BE74B32-2798-452C-9FCD-FDA73EA04409}"/>
              </a:ext>
            </a:extLst>
          </p:cNvPr>
          <p:cNvSpPr>
            <a:spLocks noGrp="1"/>
          </p:cNvSpPr>
          <p:nvPr>
            <p:ph type="title"/>
          </p:nvPr>
        </p:nvSpPr>
        <p:spPr>
          <a:xfrm>
            <a:off x="863416" y="1724729"/>
            <a:ext cx="10363200" cy="1828800"/>
          </a:xfrm>
        </p:spPr>
        <p:txBody>
          <a:bodyPr/>
          <a:lstStyle/>
          <a:p>
            <a:pPr algn="ctr"/>
            <a:r>
              <a:rPr lang="zh-TW" altLang="en-US" sz="6000" dirty="0">
                <a:solidFill>
                  <a:schemeClr val="bg1"/>
                </a:solidFill>
                <a:latin typeface="標楷體" panose="03000509000000000000" pitchFamily="65" charset="-120"/>
                <a:ea typeface="標楷體" panose="03000509000000000000" pitchFamily="65" charset="-120"/>
              </a:rPr>
              <a:t>緒論</a:t>
            </a:r>
          </a:p>
        </p:txBody>
      </p:sp>
    </p:spTree>
    <p:extLst>
      <p:ext uri="{BB962C8B-B14F-4D97-AF65-F5344CB8AC3E}">
        <p14:creationId xmlns:p14="http://schemas.microsoft.com/office/powerpoint/2010/main" val="5966821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473" y="1412628"/>
            <a:ext cx="5917054" cy="5000328"/>
          </a:xfrm>
        </p:spPr>
      </p:pic>
      <p:sp>
        <p:nvSpPr>
          <p:cNvPr id="2" name="標題 1">
            <a:extLst>
              <a:ext uri="{FF2B5EF4-FFF2-40B4-BE49-F238E27FC236}">
                <a16:creationId xmlns="" xmlns:a16="http://schemas.microsoft.com/office/drawing/2014/main" id="{D0F3FD83-DD39-4B19-B017-A541D1AB92E3}"/>
              </a:ext>
            </a:extLst>
          </p:cNvPr>
          <p:cNvSpPr>
            <a:spLocks noGrp="1"/>
          </p:cNvSpPr>
          <p:nvPr>
            <p:ph type="title"/>
          </p:nvPr>
        </p:nvSpPr>
        <p:spPr/>
        <p:txBody>
          <a:bodyPr/>
          <a:lstStyle/>
          <a:p>
            <a:pPr algn="ctr"/>
            <a:r>
              <a:rPr lang="zh-TW" altLang="en-US" sz="4400" dirty="0">
                <a:solidFill>
                  <a:schemeClr val="tx1"/>
                </a:solidFill>
                <a:latin typeface="標楷體" panose="03000509000000000000" pitchFamily="65" charset="-120"/>
                <a:ea typeface="標楷體" panose="03000509000000000000" pitchFamily="65" charset="-120"/>
              </a:rPr>
              <a:t>推薦英雄頁面</a:t>
            </a:r>
          </a:p>
        </p:txBody>
      </p:sp>
      <p:sp>
        <p:nvSpPr>
          <p:cNvPr id="4" name="投影片編號版面配置區 3"/>
          <p:cNvSpPr>
            <a:spLocks noGrp="1"/>
          </p:cNvSpPr>
          <p:nvPr>
            <p:ph type="sldNum" sz="quarter" idx="12"/>
          </p:nvPr>
        </p:nvSpPr>
        <p:spPr/>
        <p:txBody>
          <a:bodyPr/>
          <a:lstStyle/>
          <a:p>
            <a:fld id="{A8E8A131-B4E2-40A8-9248-2983823ADB4A}" type="slidenum">
              <a:rPr lang="zh-TW" altLang="en-US" smtClean="0"/>
              <a:t>39</a:t>
            </a:fld>
            <a:endParaRPr lang="zh-TW" altLang="en-US"/>
          </a:p>
        </p:txBody>
      </p:sp>
    </p:spTree>
    <p:extLst>
      <p:ext uri="{BB962C8B-B14F-4D97-AF65-F5344CB8AC3E}">
        <p14:creationId xmlns:p14="http://schemas.microsoft.com/office/powerpoint/2010/main" val="366947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68C545FA-536D-40AA-BA8E-5CD14381322A}"/>
              </a:ext>
            </a:extLst>
          </p:cNvPr>
          <p:cNvSpPr>
            <a:spLocks noGrp="1"/>
          </p:cNvSpPr>
          <p:nvPr>
            <p:ph type="title"/>
          </p:nvPr>
        </p:nvSpPr>
        <p:spPr/>
        <p:txBody>
          <a:bodyPr/>
          <a:lstStyle/>
          <a:p>
            <a:pPr algn="ctr"/>
            <a:r>
              <a:rPr lang="zh-TW" altLang="en-US" sz="4400" dirty="0">
                <a:solidFill>
                  <a:schemeClr val="tx1"/>
                </a:solidFill>
                <a:latin typeface="標楷體" panose="03000509000000000000" pitchFamily="65" charset="-120"/>
                <a:ea typeface="標楷體" panose="03000509000000000000" pitchFamily="65" charset="-120"/>
              </a:rPr>
              <a:t>顯示勝率頁面</a:t>
            </a:r>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7616" y="1417638"/>
            <a:ext cx="6076767" cy="5022828"/>
          </a:xfrm>
        </p:spPr>
      </p:pic>
      <p:sp>
        <p:nvSpPr>
          <p:cNvPr id="4" name="投影片編號版面配置區 3"/>
          <p:cNvSpPr>
            <a:spLocks noGrp="1"/>
          </p:cNvSpPr>
          <p:nvPr>
            <p:ph type="sldNum" sz="quarter" idx="12"/>
          </p:nvPr>
        </p:nvSpPr>
        <p:spPr/>
        <p:txBody>
          <a:bodyPr/>
          <a:lstStyle/>
          <a:p>
            <a:fld id="{A8E8A131-B4E2-40A8-9248-2983823ADB4A}" type="slidenum">
              <a:rPr lang="zh-TW" altLang="en-US" smtClean="0"/>
              <a:t>40</a:t>
            </a:fld>
            <a:endParaRPr lang="zh-TW" altLang="en-US"/>
          </a:p>
        </p:txBody>
      </p:sp>
    </p:spTree>
    <p:extLst>
      <p:ext uri="{BB962C8B-B14F-4D97-AF65-F5344CB8AC3E}">
        <p14:creationId xmlns:p14="http://schemas.microsoft.com/office/powerpoint/2010/main" val="2929103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 xmlns:a16="http://schemas.microsoft.com/office/drawing/2014/main" id="{F0B9B530-BF26-4456-8B2A-4FC321FC4FB6}"/>
              </a:ext>
            </a:extLst>
          </p:cNvPr>
          <p:cNvSpPr>
            <a:spLocks noGrp="1"/>
          </p:cNvSpPr>
          <p:nvPr>
            <p:ph idx="1"/>
          </p:nvPr>
        </p:nvSpPr>
        <p:spPr>
          <a:xfrm>
            <a:off x="609600" y="1547831"/>
            <a:ext cx="10972800" cy="4525963"/>
          </a:xfrm>
        </p:spPr>
        <p:txBody>
          <a:bodyPr>
            <a:normAutofit/>
          </a:bodyPr>
          <a:lstStyle/>
          <a:p>
            <a:pPr marL="0" indent="0">
              <a:buClrTx/>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在本次專題中，爬蟲解決了收集數據的問題，</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Random Forest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解決了勝率預測的問題，蒙地卡羅樹搜尋解決了英雄推薦，進而製作出英雄聯盟選用推薦系統。</a:t>
            </a:r>
            <a:endParaRPr lang="en-US" altLang="zh-TW"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標題 1">
            <a:extLst>
              <a:ext uri="{FF2B5EF4-FFF2-40B4-BE49-F238E27FC236}">
                <a16:creationId xmlns="" xmlns:a16="http://schemas.microsoft.com/office/drawing/2014/main" id="{FE720352-EA71-4DDE-995E-A2C1C773C6CC}"/>
              </a:ext>
            </a:extLst>
          </p:cNvPr>
          <p:cNvSpPr>
            <a:spLocks noGrp="1"/>
          </p:cNvSpPr>
          <p:nvPr>
            <p:ph type="title"/>
          </p:nvPr>
        </p:nvSpPr>
        <p:spPr/>
        <p:txBody>
          <a:bodyPr/>
          <a:lstStyle/>
          <a:p>
            <a:pPr algn="ctr"/>
            <a:r>
              <a:rPr lang="zh-TW" altLang="en-US" sz="4400" dirty="0" smtClean="0">
                <a:solidFill>
                  <a:schemeClr val="tx1"/>
                </a:solidFill>
                <a:latin typeface="標楷體" panose="03000509000000000000" pitchFamily="65" charset="-120"/>
                <a:ea typeface="標楷體" panose="03000509000000000000" pitchFamily="65" charset="-120"/>
              </a:rPr>
              <a:t>結論</a:t>
            </a:r>
            <a:endParaRPr lang="zh-TW" altLang="en-US" sz="4400" dirty="0">
              <a:solidFill>
                <a:schemeClr val="tx1"/>
              </a:solidFill>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A8E8A131-B4E2-40A8-9248-2983823ADB4A}" type="slidenum">
              <a:rPr lang="zh-TW" altLang="en-US" smtClean="0"/>
              <a:t>41</a:t>
            </a:fld>
            <a:endParaRPr lang="zh-TW" altLang="en-US"/>
          </a:p>
        </p:txBody>
      </p:sp>
    </p:spTree>
    <p:extLst>
      <p:ext uri="{BB962C8B-B14F-4D97-AF65-F5344CB8AC3E}">
        <p14:creationId xmlns:p14="http://schemas.microsoft.com/office/powerpoint/2010/main" val="15271647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 xmlns:a16="http://schemas.microsoft.com/office/drawing/2014/main" id="{F0B9B530-BF26-4456-8B2A-4FC321FC4FB6}"/>
              </a:ext>
            </a:extLst>
          </p:cNvPr>
          <p:cNvSpPr>
            <a:spLocks noGrp="1"/>
          </p:cNvSpPr>
          <p:nvPr>
            <p:ph idx="1"/>
          </p:nvPr>
        </p:nvSpPr>
        <p:spPr>
          <a:xfrm>
            <a:off x="609600" y="1547831"/>
            <a:ext cx="10972800" cy="4525963"/>
          </a:xfrm>
        </p:spPr>
        <p:txBody>
          <a:bodyPr>
            <a:normAutofit/>
          </a:bodyPr>
          <a:lstStyle/>
          <a:p>
            <a:pPr marL="457200" indent="-457200">
              <a:buClrTx/>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未來會在 </a:t>
            </a:r>
            <a:r>
              <a:rPr lang="en-US" altLang="zh-TW"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rPr>
              <a:t>MCTS</a:t>
            </a:r>
            <a:r>
              <a:rPr lang="zh-TW" altLang="en-US"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rPr>
              <a:t> 上做平行運算使其增快運算速率及增加模擬次數</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457200" indent="-457200">
              <a:buClrTx/>
              <a:buFont typeface="Arial" panose="020B0604020202020204" pitchFamily="34" charset="0"/>
              <a:buChar char="•"/>
            </a:pPr>
            <a:r>
              <a:rPr lang="zh-TW" altLang="en-US"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rPr>
              <a:t>找尋更多玩家對專題系統做長期測試，驗證系統可用性</a:t>
            </a:r>
            <a:endParaRPr lang="en-US" altLang="zh-TW"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endParaRPr>
          </a:p>
          <a:p>
            <a:pPr marL="457200" indent="-457200">
              <a:buClrTx/>
              <a:buFont typeface="Arial" panose="020B0604020202020204" pitchFamily="34" charset="0"/>
              <a:buChar char="•"/>
            </a:pPr>
            <a:r>
              <a:rPr lang="zh-TW" altLang="en-US"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rPr>
              <a:t>將專題推廣到五位玩家同時進行最佳英雄推薦，以提高最終勝率</a:t>
            </a:r>
            <a:endParaRPr lang="en-US" altLang="zh-TW"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endParaRPr>
          </a:p>
          <a:p>
            <a:pPr marL="457200" indent="-457200">
              <a:buClrTx/>
              <a:buFont typeface="Arial" panose="020B0604020202020204" pitchFamily="34" charset="0"/>
              <a:buChar char="•"/>
            </a:pPr>
            <a:endParaRPr lang="en-US" altLang="zh-TW"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標題 1">
            <a:extLst>
              <a:ext uri="{FF2B5EF4-FFF2-40B4-BE49-F238E27FC236}">
                <a16:creationId xmlns="" xmlns:a16="http://schemas.microsoft.com/office/drawing/2014/main" id="{FE720352-EA71-4DDE-995E-A2C1C773C6CC}"/>
              </a:ext>
            </a:extLst>
          </p:cNvPr>
          <p:cNvSpPr>
            <a:spLocks noGrp="1"/>
          </p:cNvSpPr>
          <p:nvPr>
            <p:ph type="title"/>
          </p:nvPr>
        </p:nvSpPr>
        <p:spPr/>
        <p:txBody>
          <a:bodyPr/>
          <a:lstStyle/>
          <a:p>
            <a:pPr algn="ctr"/>
            <a:r>
              <a:rPr lang="zh-TW" altLang="en-US" sz="4400" dirty="0">
                <a:solidFill>
                  <a:schemeClr val="tx1"/>
                </a:solidFill>
                <a:latin typeface="標楷體" panose="03000509000000000000" pitchFamily="65" charset="-120"/>
                <a:ea typeface="標楷體" panose="03000509000000000000" pitchFamily="65" charset="-120"/>
              </a:rPr>
              <a:t>未來展望</a:t>
            </a:r>
          </a:p>
        </p:txBody>
      </p:sp>
      <p:sp>
        <p:nvSpPr>
          <p:cNvPr id="4" name="投影片編號版面配置區 3"/>
          <p:cNvSpPr>
            <a:spLocks noGrp="1"/>
          </p:cNvSpPr>
          <p:nvPr>
            <p:ph type="sldNum" sz="quarter" idx="12"/>
          </p:nvPr>
        </p:nvSpPr>
        <p:spPr/>
        <p:txBody>
          <a:bodyPr/>
          <a:lstStyle/>
          <a:p>
            <a:fld id="{A8E8A131-B4E2-40A8-9248-2983823ADB4A}" type="slidenum">
              <a:rPr lang="zh-TW" altLang="en-US" smtClean="0"/>
              <a:t>42</a:t>
            </a:fld>
            <a:endParaRPr lang="zh-TW" altLang="en-US"/>
          </a:p>
        </p:txBody>
      </p:sp>
    </p:spTree>
    <p:extLst>
      <p:ext uri="{BB962C8B-B14F-4D97-AF65-F5344CB8AC3E}">
        <p14:creationId xmlns:p14="http://schemas.microsoft.com/office/powerpoint/2010/main" val="27305712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04484" y="1766293"/>
            <a:ext cx="10363200" cy="1828800"/>
          </a:xfrm>
        </p:spPr>
        <p:txBody>
          <a:bodyPr>
            <a:normAutofit/>
          </a:bodyPr>
          <a:lstStyle/>
          <a:p>
            <a:pPr algn="ctr"/>
            <a:r>
              <a:rPr lang="en-US" altLang="zh-TW" sz="6000" dirty="0" smtClean="0">
                <a:solidFill>
                  <a:schemeClr val="bg1"/>
                </a:solidFill>
                <a:latin typeface="Times New Roman" panose="02020603050405020304" pitchFamily="18" charset="0"/>
                <a:cs typeface="Times New Roman" panose="02020603050405020304" pitchFamily="18" charset="0"/>
              </a:rPr>
              <a:t>Demo</a:t>
            </a:r>
            <a:endParaRPr lang="zh-TW" altLang="en-US" sz="6000" dirty="0">
              <a:solidFill>
                <a:schemeClr val="bg1"/>
              </a:solidFill>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A8E8A131-B4E2-40A8-9248-2983823ADB4A}" type="slidenum">
              <a:rPr lang="zh-TW" altLang="en-US" smtClean="0"/>
              <a:t>43</a:t>
            </a:fld>
            <a:endParaRPr lang="zh-TW" altLang="en-US"/>
          </a:p>
        </p:txBody>
      </p:sp>
    </p:spTree>
    <p:extLst>
      <p:ext uri="{BB962C8B-B14F-4D97-AF65-F5344CB8AC3E}">
        <p14:creationId xmlns:p14="http://schemas.microsoft.com/office/powerpoint/2010/main" val="11090665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04484" y="1766293"/>
            <a:ext cx="10363200" cy="1828800"/>
          </a:xfrm>
        </p:spPr>
        <p:txBody>
          <a:bodyPr>
            <a:normAutofit/>
          </a:bodyPr>
          <a:lstStyle/>
          <a:p>
            <a:pPr algn="ctr"/>
            <a:r>
              <a:rPr lang="en-US" altLang="zh-TW" sz="6000" dirty="0" smtClean="0">
                <a:solidFill>
                  <a:schemeClr val="bg1"/>
                </a:solidFill>
                <a:latin typeface="Times New Roman" panose="02020603050405020304" pitchFamily="18" charset="0"/>
                <a:cs typeface="Times New Roman" panose="02020603050405020304" pitchFamily="18" charset="0"/>
              </a:rPr>
              <a:t>Q&amp;A</a:t>
            </a:r>
            <a:endParaRPr lang="zh-TW" altLang="en-US" sz="6000" dirty="0">
              <a:solidFill>
                <a:schemeClr val="bg1"/>
              </a:solidFill>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A8E8A131-B4E2-40A8-9248-2983823ADB4A}" type="slidenum">
              <a:rPr lang="zh-TW" altLang="en-US" smtClean="0"/>
              <a:t>44</a:t>
            </a:fld>
            <a:endParaRPr lang="zh-TW" altLang="en-US"/>
          </a:p>
        </p:txBody>
      </p:sp>
    </p:spTree>
    <p:extLst>
      <p:ext uri="{BB962C8B-B14F-4D97-AF65-F5344CB8AC3E}">
        <p14:creationId xmlns:p14="http://schemas.microsoft.com/office/powerpoint/2010/main" val="33166065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A8E8A131-B4E2-40A8-9248-2983823ADB4A}" type="slidenum">
              <a:rPr lang="zh-TW" altLang="en-US" smtClean="0"/>
              <a:t>45</a:t>
            </a:fld>
            <a:endParaRPr lang="zh-TW" altLang="en-US"/>
          </a:p>
        </p:txBody>
      </p:sp>
      <p:sp>
        <p:nvSpPr>
          <p:cNvPr id="5" name="流程圖: 程序 4"/>
          <p:cNvSpPr/>
          <p:nvPr/>
        </p:nvSpPr>
        <p:spPr>
          <a:xfrm>
            <a:off x="4563533" y="2836333"/>
            <a:ext cx="1007534" cy="558800"/>
          </a:xfrm>
          <a:prstGeom prst="flowChartProcess">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971762" y="1786466"/>
            <a:ext cx="10363200" cy="1828800"/>
          </a:xfrm>
        </p:spPr>
        <p:txBody>
          <a:bodyPr>
            <a:normAutofit/>
          </a:bodyPr>
          <a:lstStyle/>
          <a:p>
            <a:pPr algn="ctr"/>
            <a:r>
              <a:rPr lang="en-US" altLang="zh-TW" sz="6000" dirty="0" smtClean="0">
                <a:solidFill>
                  <a:schemeClr val="bg1"/>
                </a:solidFill>
                <a:latin typeface="Times New Roman" panose="02020603050405020304" pitchFamily="18" charset="0"/>
                <a:cs typeface="Times New Roman" panose="02020603050405020304" pitchFamily="18" charset="0"/>
              </a:rPr>
              <a:t>Thanks for listening</a:t>
            </a:r>
            <a:endParaRPr lang="zh-TW" altLang="en-US" sz="6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00165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 xmlns:a16="http://schemas.microsoft.com/office/drawing/2014/main" id="{62A99B92-83AA-4415-A230-8F331AF0D93C}"/>
              </a:ext>
            </a:extLst>
          </p:cNvPr>
          <p:cNvSpPr>
            <a:spLocks noGrp="1"/>
          </p:cNvSpPr>
          <p:nvPr>
            <p:ph idx="1"/>
          </p:nvPr>
        </p:nvSpPr>
        <p:spPr>
          <a:xfrm>
            <a:off x="609600" y="1481329"/>
            <a:ext cx="10972800" cy="4525963"/>
          </a:xfrm>
        </p:spPr>
        <p:txBody>
          <a:bodyPr>
            <a:normAutofit/>
          </a:bodyPr>
          <a:lstStyle/>
          <a:p>
            <a:pPr marL="0" indent="0">
              <a:buNone/>
            </a:pPr>
            <a:r>
              <a:rPr lang="zh-TW" altLang="en-US"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rPr>
              <a:t>針對英雄</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聯盟</a:t>
            </a:r>
            <a:r>
              <a:rPr lang="zh-TW" altLang="en-US"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rPr>
              <a:t>大量過往對戰紀錄，採用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Random Forest </a:t>
            </a:r>
            <a:r>
              <a:rPr lang="zh-TW" altLang="en-US"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rPr>
              <a:t>機器學習做模型訓練</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，並</a:t>
            </a:r>
            <a:r>
              <a:rPr lang="zh-TW" altLang="en-US"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rPr>
              <a:t>在選擇角色時使用來</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Monte Carlo Tree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Search</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rPr>
              <a:t>決策最佳英雄，待選角流程結束後呈現雙方最終勝率。</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標題 1">
            <a:extLst>
              <a:ext uri="{FF2B5EF4-FFF2-40B4-BE49-F238E27FC236}">
                <a16:creationId xmlns="" xmlns:a16="http://schemas.microsoft.com/office/drawing/2014/main" id="{55E5BFCC-4ABC-4B46-B3D9-4B8425EB64D5}"/>
              </a:ext>
            </a:extLst>
          </p:cNvPr>
          <p:cNvSpPr>
            <a:spLocks noGrp="1"/>
          </p:cNvSpPr>
          <p:nvPr>
            <p:ph type="title"/>
          </p:nvPr>
        </p:nvSpPr>
        <p:spPr/>
        <p:txBody>
          <a:bodyPr/>
          <a:lstStyle/>
          <a:p>
            <a:pPr algn="ctr"/>
            <a:r>
              <a:rPr lang="zh-TW" altLang="en-US" sz="4400" dirty="0">
                <a:solidFill>
                  <a:schemeClr val="tx1"/>
                </a:solidFill>
                <a:latin typeface="標楷體" panose="03000509000000000000" pitchFamily="65" charset="-120"/>
                <a:ea typeface="標楷體" panose="03000509000000000000" pitchFamily="65" charset="-120"/>
              </a:rPr>
              <a:t>英雄聯盟推薦系統</a:t>
            </a:r>
          </a:p>
        </p:txBody>
      </p:sp>
      <p:sp>
        <p:nvSpPr>
          <p:cNvPr id="4" name="投影片編號版面配置區 3"/>
          <p:cNvSpPr>
            <a:spLocks noGrp="1"/>
          </p:cNvSpPr>
          <p:nvPr>
            <p:ph type="sldNum" sz="quarter" idx="12"/>
          </p:nvPr>
        </p:nvSpPr>
        <p:spPr/>
        <p:txBody>
          <a:bodyPr/>
          <a:lstStyle/>
          <a:p>
            <a:fld id="{A8E8A131-B4E2-40A8-9248-2983823ADB4A}" type="slidenum">
              <a:rPr lang="zh-TW" altLang="en-US" smtClean="0"/>
              <a:t>4</a:t>
            </a:fld>
            <a:endParaRPr lang="zh-TW" altLang="en-US" dirty="0"/>
          </a:p>
        </p:txBody>
      </p:sp>
    </p:spTree>
    <p:extLst>
      <p:ext uri="{BB962C8B-B14F-4D97-AF65-F5344CB8AC3E}">
        <p14:creationId xmlns:p14="http://schemas.microsoft.com/office/powerpoint/2010/main" val="724061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 xmlns:a16="http://schemas.microsoft.com/office/drawing/2014/main" id="{C88DB1F9-EE81-47D5-A3A3-4D1BF2B5D2C8}"/>
              </a:ext>
            </a:extLst>
          </p:cNvPr>
          <p:cNvSpPr>
            <a:spLocks noGrp="1"/>
          </p:cNvSpPr>
          <p:nvPr>
            <p:ph idx="1"/>
          </p:nvPr>
        </p:nvSpPr>
        <p:spPr>
          <a:xfrm>
            <a:off x="609600" y="1481329"/>
            <a:ext cx="10972800" cy="4525963"/>
          </a:xfrm>
        </p:spPr>
        <p:txBody>
          <a:bodyPr>
            <a:normAutofit/>
          </a:bodyPr>
          <a:lstStyle/>
          <a:p>
            <a:pPr marL="0" indent="0">
              <a:buNone/>
            </a:pPr>
            <a:r>
              <a:rPr lang="zh-TW" altLang="en-US" b="0" i="0" u="none" strike="noStrike" baseline="0" dirty="0">
                <a:latin typeface="Times New Roman" panose="02020603050405020304" pitchFamily="18" charset="0"/>
                <a:ea typeface="標楷體" panose="03000509000000000000" pitchFamily="65" charset="-120"/>
                <a:cs typeface="Times New Roman" panose="02020603050405020304" pitchFamily="18" charset="0"/>
              </a:rPr>
              <a:t>英雄</a:t>
            </a:r>
            <a:r>
              <a:rPr lang="zh-TW" altLang="en-US"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rPr>
              <a:t>聯盟 </a:t>
            </a:r>
            <a:r>
              <a:rPr lang="en-US" altLang="zh-TW"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b="0" i="0" u="none" strike="noStrike" baseline="0" dirty="0">
                <a:latin typeface="Times New Roman" panose="02020603050405020304" pitchFamily="18" charset="0"/>
                <a:ea typeface="標楷體" panose="03000509000000000000" pitchFamily="65" charset="-120"/>
                <a:cs typeface="Times New Roman" panose="02020603050405020304" pitchFamily="18" charset="0"/>
              </a:rPr>
              <a:t>英語：</a:t>
            </a:r>
            <a:r>
              <a:rPr lang="en-US" altLang="zh-TW" b="0" i="0" u="none" strike="noStrike" baseline="0" dirty="0">
                <a:latin typeface="Times New Roman" panose="02020603050405020304" pitchFamily="18" charset="0"/>
                <a:ea typeface="標楷體" panose="03000509000000000000" pitchFamily="65" charset="-120"/>
                <a:cs typeface="Times New Roman" panose="02020603050405020304" pitchFamily="18" charset="0"/>
              </a:rPr>
              <a:t>League of Legends</a:t>
            </a:r>
            <a:r>
              <a:rPr lang="zh-TW" altLang="en-US" b="0" i="0" u="none" strike="noStrike" baseline="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rPr>
              <a:t>簡稱 </a:t>
            </a:r>
            <a:r>
              <a:rPr lang="en-US" altLang="zh-TW"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rPr>
              <a:t>LOL</a:t>
            </a:r>
            <a:r>
              <a:rPr lang="zh-TW" altLang="en-US" b="0" i="0" u="none" strike="noStrike" baseline="0" dirty="0">
                <a:latin typeface="Times New Roman" panose="02020603050405020304" pitchFamily="18" charset="0"/>
                <a:ea typeface="標楷體" panose="03000509000000000000" pitchFamily="65" charset="-120"/>
                <a:cs typeface="Times New Roman" panose="02020603050405020304" pitchFamily="18" charset="0"/>
              </a:rPr>
              <a:t>）是</a:t>
            </a:r>
            <a:r>
              <a:rPr lang="zh-TW" altLang="en-US"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rPr>
              <a:t>由 </a:t>
            </a:r>
            <a:r>
              <a:rPr lang="en-US" altLang="zh-TW"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rPr>
              <a:t>Riot Games </a:t>
            </a:r>
            <a:r>
              <a:rPr lang="zh-TW" altLang="en-US" b="0" i="0" u="none" strike="noStrike" baseline="0" dirty="0">
                <a:latin typeface="Times New Roman" panose="02020603050405020304" pitchFamily="18" charset="0"/>
                <a:ea typeface="標楷體" panose="03000509000000000000" pitchFamily="65" charset="-120"/>
                <a:cs typeface="Times New Roman" panose="02020603050405020304" pitchFamily="18" charset="0"/>
              </a:rPr>
              <a:t>製作並且開發</a:t>
            </a:r>
            <a:r>
              <a:rPr lang="zh-TW" altLang="en-US"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rPr>
              <a:t>的</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多人在線戰鬥競技場遊戲</a:t>
            </a:r>
            <a:r>
              <a:rPr lang="zh-TW" altLang="en-US"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b="0" i="0" u="none" strike="noStrike" baseline="0" dirty="0">
                <a:latin typeface="Times New Roman" panose="02020603050405020304" pitchFamily="18" charset="0"/>
                <a:ea typeface="標楷體" panose="03000509000000000000" pitchFamily="65" charset="-120"/>
                <a:cs typeface="Times New Roman" panose="02020603050405020304" pitchFamily="18" charset="0"/>
              </a:rPr>
              <a:t>也是目前世界上遊玩人數最多的遊戲，至今為止，在</a:t>
            </a:r>
            <a:r>
              <a:rPr lang="zh-TW" altLang="en-US" b="0" i="0" u="none" strike="noStrike" baseline="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網路上關於英雄聯盟勝率的自動化預測相關之文章</a:t>
            </a:r>
            <a:r>
              <a:rPr lang="zh-TW" altLang="en-US" b="0" i="0" u="none" strike="noStrike" baseline="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或者 </a:t>
            </a:r>
            <a:r>
              <a:rPr lang="en-US" altLang="zh-TW" b="0" i="0" u="none" strike="noStrike" baseline="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App </a:t>
            </a:r>
            <a:r>
              <a:rPr lang="zh-TW" altLang="en-US" b="0" i="0" u="none" strike="noStrike" baseline="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或者其他相關之研究都</a:t>
            </a:r>
            <a:r>
              <a:rPr lang="zh-TW" altLang="en-US" b="0" i="0" u="none" strike="noStrike" baseline="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非常稀少</a:t>
            </a:r>
            <a:r>
              <a:rPr lang="zh-TW" altLang="en-US" b="0" i="0" u="none" strike="noStrike" baseline="0" dirty="0">
                <a:latin typeface="Times New Roman" panose="02020603050405020304" pitchFamily="18" charset="0"/>
                <a:ea typeface="標楷體" panose="03000509000000000000" pitchFamily="65" charset="-120"/>
                <a:cs typeface="Times New Roman" panose="02020603050405020304" pitchFamily="18" charset="0"/>
              </a:rPr>
              <a:t>，因此決定對於英雄聯盟勝率預測</a:t>
            </a:r>
            <a:r>
              <a:rPr lang="zh-TW" altLang="en-US"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rPr>
              <a:t>以及</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推薦</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選角開始</a:t>
            </a:r>
            <a:r>
              <a:rPr lang="zh-TW" altLang="en-US" b="0" i="0" u="none" strike="noStrike" baseline="0" dirty="0" smtClean="0">
                <a:latin typeface="Times New Roman" panose="02020603050405020304" pitchFamily="18" charset="0"/>
                <a:ea typeface="標楷體" panose="03000509000000000000" pitchFamily="65" charset="-120"/>
                <a:cs typeface="Times New Roman" panose="02020603050405020304" pitchFamily="18" charset="0"/>
              </a:rPr>
              <a:t>進行研究</a:t>
            </a:r>
            <a:r>
              <a:rPr lang="zh-TW" altLang="en-US" b="0" i="0" u="none" strike="noStrike" baseline="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標題 1">
            <a:extLst>
              <a:ext uri="{FF2B5EF4-FFF2-40B4-BE49-F238E27FC236}">
                <a16:creationId xmlns="" xmlns:a16="http://schemas.microsoft.com/office/drawing/2014/main" id="{3999DCED-E441-4645-98A0-549F5702C1D8}"/>
              </a:ext>
            </a:extLst>
          </p:cNvPr>
          <p:cNvSpPr>
            <a:spLocks noGrp="1"/>
          </p:cNvSpPr>
          <p:nvPr>
            <p:ph type="title"/>
          </p:nvPr>
        </p:nvSpPr>
        <p:spPr/>
        <p:txBody>
          <a:bodyPr>
            <a:normAutofit fontScale="90000"/>
          </a:bodyPr>
          <a:lstStyle/>
          <a:p>
            <a:pPr algn="ctr"/>
            <a:r>
              <a:rPr lang="en-US" altLang="zh-TW" sz="4400" dirty="0">
                <a:solidFill>
                  <a:schemeClr val="tx1"/>
                </a:solidFill>
                <a:latin typeface="+mn-ea"/>
                <a:ea typeface="+mn-ea"/>
              </a:rPr>
              <a:t/>
            </a:r>
            <a:br>
              <a:rPr lang="en-US" altLang="zh-TW" sz="4400" dirty="0">
                <a:solidFill>
                  <a:schemeClr val="tx1"/>
                </a:solidFill>
                <a:latin typeface="+mn-ea"/>
                <a:ea typeface="+mn-ea"/>
              </a:rPr>
            </a:br>
            <a:r>
              <a:rPr lang="zh-TW" altLang="en-US" sz="4900" dirty="0">
                <a:solidFill>
                  <a:schemeClr val="tx1"/>
                </a:solidFill>
                <a:latin typeface="標楷體" panose="03000509000000000000" pitchFamily="65" charset="-120"/>
                <a:ea typeface="標楷體" panose="03000509000000000000" pitchFamily="65" charset="-120"/>
              </a:rPr>
              <a:t>研究動機</a:t>
            </a:r>
            <a:r>
              <a:rPr lang="zh-TW" altLang="en-US" sz="5400" b="0" i="0" u="none" strike="noStrike" baseline="0" dirty="0">
                <a:latin typeface="+mj-ea"/>
              </a:rPr>
              <a:t/>
            </a:r>
            <a:br>
              <a:rPr lang="zh-TW" altLang="en-US" sz="5400" b="0" i="0" u="none" strike="noStrike" baseline="0" dirty="0">
                <a:latin typeface="+mj-ea"/>
              </a:rPr>
            </a:br>
            <a:endParaRPr lang="zh-TW" altLang="en-US" dirty="0">
              <a:latin typeface="+mj-ea"/>
            </a:endParaRPr>
          </a:p>
        </p:txBody>
      </p:sp>
      <p:sp>
        <p:nvSpPr>
          <p:cNvPr id="4" name="投影片編號版面配置區 3"/>
          <p:cNvSpPr>
            <a:spLocks noGrp="1"/>
          </p:cNvSpPr>
          <p:nvPr>
            <p:ph type="sldNum" sz="quarter" idx="12"/>
          </p:nvPr>
        </p:nvSpPr>
        <p:spPr/>
        <p:txBody>
          <a:bodyPr/>
          <a:lstStyle/>
          <a:p>
            <a:fld id="{A8E8A131-B4E2-40A8-9248-2983823ADB4A}" type="slidenum">
              <a:rPr lang="zh-TW" altLang="en-US" smtClean="0"/>
              <a:t>5</a:t>
            </a:fld>
            <a:endParaRPr lang="zh-TW" altLang="en-US" dirty="0"/>
          </a:p>
        </p:txBody>
      </p:sp>
    </p:spTree>
    <p:extLst>
      <p:ext uri="{BB962C8B-B14F-4D97-AF65-F5344CB8AC3E}">
        <p14:creationId xmlns:p14="http://schemas.microsoft.com/office/powerpoint/2010/main" val="10354549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568036" y="1550642"/>
            <a:ext cx="10972800" cy="4525963"/>
          </a:xfrm>
        </p:spPr>
        <p:txBody>
          <a:bodyPr/>
          <a:lstStyle/>
          <a:p>
            <a:pPr marL="109728"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網路上已經有關於英雄聯盟賽前預測的研究，名</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為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League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Predictor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，目的是讓玩家在遊戲開始前去分析是否跳離這場</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遊戲避免</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輸遊戲</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109728" indent="0">
              <a:buNone/>
            </a:pP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600</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場</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的賽前數據</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使用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種</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機器學習做</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模型分析</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p>
          <a:p>
            <a:endParaRPr lang="zh-TW" altLang="en-US" dirty="0"/>
          </a:p>
        </p:txBody>
      </p:sp>
      <p:sp>
        <p:nvSpPr>
          <p:cNvPr id="3" name="標題 2"/>
          <p:cNvSpPr>
            <a:spLocks noGrp="1"/>
          </p:cNvSpPr>
          <p:nvPr>
            <p:ph type="title"/>
          </p:nvPr>
        </p:nvSpPr>
        <p:spPr>
          <a:xfrm>
            <a:off x="568036" y="539018"/>
            <a:ext cx="10972800" cy="1143000"/>
          </a:xfrm>
        </p:spPr>
        <p:txBody>
          <a:bodyPr>
            <a:noAutofit/>
          </a:bodyPr>
          <a:lstStyle/>
          <a:p>
            <a:pPr algn="ctr"/>
            <a:r>
              <a:rPr lang="en-US" altLang="zh-TW" sz="4400" dirty="0">
                <a:solidFill>
                  <a:schemeClr val="tx1"/>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League of Legends Win Predictor</a:t>
            </a:r>
            <a:r>
              <a:rPr lang="en-US" altLang="zh-TW" sz="4400" dirty="0">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4400" dirty="0">
                <a:solidFill>
                  <a:srgbClr val="FFFFFF"/>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4400" b="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EECS 349- Spring 2015 (Doug)</a:t>
            </a:r>
            <a:r>
              <a:rPr lang="en-US" altLang="zh-TW" sz="4400" b="0" dirty="0">
                <a:solidFill>
                  <a:srgbClr val="FFFFFF"/>
                </a:solidFill>
                <a:effectLst>
                  <a:outerShdw blurRad="38100" dist="38100" dir="2700000" algn="tl">
                    <a:srgbClr val="000000">
                      <a:alpha val="43137"/>
                    </a:srgbClr>
                  </a:outerShdw>
                </a:effectLst>
                <a:latin typeface="Lato"/>
              </a:rPr>
              <a:t/>
            </a:r>
            <a:br>
              <a:rPr lang="en-US" altLang="zh-TW" sz="4400" b="0" dirty="0">
                <a:solidFill>
                  <a:srgbClr val="FFFFFF"/>
                </a:solidFill>
                <a:effectLst>
                  <a:outerShdw blurRad="38100" dist="38100" dir="2700000" algn="tl">
                    <a:srgbClr val="000000">
                      <a:alpha val="43137"/>
                    </a:srgbClr>
                  </a:outerShdw>
                </a:effectLst>
                <a:latin typeface="Lato"/>
              </a:rPr>
            </a:br>
            <a:endParaRPr lang="zh-TW" altLang="en-US" sz="4400" b="0" dirty="0">
              <a:effectLst>
                <a:outerShdw blurRad="38100" dist="38100" dir="2700000" algn="tl">
                  <a:srgbClr val="000000">
                    <a:alpha val="43137"/>
                  </a:srgbClr>
                </a:outerShdw>
              </a:effectLst>
            </a:endParaRPr>
          </a:p>
        </p:txBody>
      </p:sp>
      <p:pic>
        <p:nvPicPr>
          <p:cNvPr id="4099" name="Picture 3" descr="C:\Users\tim\Desktop\league_predic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2853" y="2968028"/>
            <a:ext cx="5923165" cy="3667048"/>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A8E8A131-B4E2-40A8-9248-2983823ADB4A}" type="slidenum">
              <a:rPr lang="zh-TW" altLang="en-US" smtClean="0"/>
              <a:t>6</a:t>
            </a:fld>
            <a:endParaRPr lang="zh-TW" altLang="en-US"/>
          </a:p>
        </p:txBody>
      </p:sp>
    </p:spTree>
    <p:extLst>
      <p:ext uri="{BB962C8B-B14F-4D97-AF65-F5344CB8AC3E}">
        <p14:creationId xmlns:p14="http://schemas.microsoft.com/office/powerpoint/2010/main" val="25250339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 xmlns:a16="http://schemas.microsoft.com/office/drawing/2014/main" id="{CEFA8A7B-9321-4D05-B3F8-ADA09FC8B25C}"/>
              </a:ext>
            </a:extLst>
          </p:cNvPr>
          <p:cNvSpPr>
            <a:spLocks noGrp="1"/>
          </p:cNvSpPr>
          <p:nvPr>
            <p:ph idx="1"/>
          </p:nvPr>
        </p:nvSpPr>
        <p:spPr>
          <a:xfrm>
            <a:off x="609600" y="1798855"/>
            <a:ext cx="10972800" cy="4525963"/>
          </a:xfrm>
        </p:spPr>
        <p:txBody>
          <a:bodyPr>
            <a:normAutofit/>
          </a:bodyPr>
          <a:lstStyle/>
          <a:p>
            <a:pPr marL="457200" indent="-457200">
              <a:buClr>
                <a:schemeClr val="tx1"/>
              </a:buClr>
              <a:buFont typeface="Arial" panose="020B0604020202020204" pitchFamily="34" charset="0"/>
              <a:buChar char="•"/>
            </a:pPr>
            <a:r>
              <a:rPr lang="zh-TW" altLang="en-US" dirty="0" smtClean="0">
                <a:latin typeface="標楷體" panose="03000509000000000000" pitchFamily="65" charset="-120"/>
                <a:ea typeface="標楷體" panose="03000509000000000000" pitchFamily="65" charset="-120"/>
              </a:rPr>
              <a:t>讓玩家可以參考整體隊伍的戰績</a:t>
            </a:r>
            <a:endParaRPr lang="en-US" altLang="zh-TW" dirty="0" smtClean="0">
              <a:latin typeface="標楷體" panose="03000509000000000000" pitchFamily="65" charset="-120"/>
              <a:ea typeface="標楷體" panose="03000509000000000000" pitchFamily="65" charset="-120"/>
            </a:endParaRPr>
          </a:p>
          <a:p>
            <a:pPr marL="457200" indent="-457200">
              <a:buClr>
                <a:schemeClr val="tx1"/>
              </a:buClr>
              <a:buFont typeface="Arial" panose="020B0604020202020204" pitchFamily="34" charset="0"/>
              <a:buChar char="•"/>
            </a:pPr>
            <a:r>
              <a:rPr lang="zh-TW" altLang="en-US" dirty="0" smtClean="0">
                <a:latin typeface="標楷體" panose="03000509000000000000" pitchFamily="65" charset="-120"/>
                <a:ea typeface="標楷體" panose="03000509000000000000" pitchFamily="65" charset="-120"/>
              </a:rPr>
              <a:t>藉</a:t>
            </a:r>
            <a:r>
              <a:rPr lang="zh-TW" altLang="en-US" dirty="0">
                <a:latin typeface="標楷體" panose="03000509000000000000" pitchFamily="65" charset="-120"/>
                <a:ea typeface="標楷體" panose="03000509000000000000" pitchFamily="65" charset="-120"/>
              </a:rPr>
              <a:t>由</a:t>
            </a:r>
            <a:r>
              <a:rPr lang="zh-TW" altLang="en-US" dirty="0" smtClean="0">
                <a:latin typeface="標楷體" panose="03000509000000000000" pitchFamily="65" charset="-120"/>
                <a:ea typeface="標楷體" panose="03000509000000000000" pitchFamily="65" charset="-120"/>
              </a:rPr>
              <a:t>推薦玩家英雄從而提升玩家積分勝率</a:t>
            </a:r>
            <a:endParaRPr lang="en-US" altLang="zh-TW" dirty="0" smtClean="0">
              <a:latin typeface="標楷體" panose="03000509000000000000" pitchFamily="65" charset="-120"/>
              <a:ea typeface="標楷體" panose="03000509000000000000" pitchFamily="65" charset="-120"/>
            </a:endParaRPr>
          </a:p>
          <a:p>
            <a:pPr marL="457200" indent="-457200">
              <a:buClr>
                <a:schemeClr val="tx1"/>
              </a:buClr>
              <a:buFont typeface="Arial" panose="020B0604020202020204" pitchFamily="34" charset="0"/>
              <a:buChar char="•"/>
            </a:pPr>
            <a:r>
              <a:rPr lang="zh-TW" altLang="en-US" dirty="0" smtClean="0">
                <a:latin typeface="標楷體" panose="03000509000000000000" pitchFamily="65" charset="-120"/>
                <a:ea typeface="標楷體" panose="03000509000000000000" pitchFamily="65" charset="-120"/>
              </a:rPr>
              <a:t>透</a:t>
            </a:r>
            <a:r>
              <a:rPr lang="zh-TW" altLang="en-US" dirty="0">
                <a:latin typeface="標楷體" panose="03000509000000000000" pitchFamily="65" charset="-120"/>
                <a:ea typeface="標楷體" panose="03000509000000000000" pitchFamily="65" charset="-120"/>
              </a:rPr>
              <a:t>過</a:t>
            </a:r>
            <a:r>
              <a:rPr lang="zh-TW" altLang="en-US" dirty="0" smtClean="0">
                <a:latin typeface="標楷體" panose="03000509000000000000" pitchFamily="65" charset="-120"/>
                <a:ea typeface="標楷體" panose="03000509000000000000" pitchFamily="65" charset="-120"/>
              </a:rPr>
              <a:t>勝率分析讓玩家預先知道最後的結果</a:t>
            </a:r>
            <a:endParaRPr lang="en-US" altLang="zh-TW" dirty="0" smtClean="0">
              <a:latin typeface="標楷體" panose="03000509000000000000" pitchFamily="65" charset="-120"/>
              <a:ea typeface="標楷體" panose="03000509000000000000" pitchFamily="65" charset="-120"/>
            </a:endParaRPr>
          </a:p>
          <a:p>
            <a:pPr marL="457200" indent="-457200">
              <a:buClr>
                <a:schemeClr val="tx1"/>
              </a:buClr>
              <a:buFont typeface="Arial" panose="020B0604020202020204" pitchFamily="34" charset="0"/>
              <a:buChar char="•"/>
            </a:pPr>
            <a:endParaRPr lang="en-US" altLang="zh-TW" sz="2800" b="0" i="0" u="none" strike="noStrike" baseline="0" dirty="0" smtClean="0">
              <a:latin typeface="+mn-ea"/>
            </a:endParaRPr>
          </a:p>
          <a:p>
            <a:pPr marL="457200" indent="-457200">
              <a:buClr>
                <a:schemeClr val="tx1"/>
              </a:buClr>
              <a:buFont typeface="Arial" panose="020B0604020202020204" pitchFamily="34" charset="0"/>
              <a:buChar char="•"/>
            </a:pPr>
            <a:endParaRPr lang="en-US" altLang="zh-TW" sz="2800" b="0" i="0" u="none" strike="noStrike" baseline="0" dirty="0" smtClean="0">
              <a:latin typeface="+mn-ea"/>
            </a:endParaRPr>
          </a:p>
        </p:txBody>
      </p:sp>
      <p:sp>
        <p:nvSpPr>
          <p:cNvPr id="2" name="標題 1">
            <a:extLst>
              <a:ext uri="{FF2B5EF4-FFF2-40B4-BE49-F238E27FC236}">
                <a16:creationId xmlns="" xmlns:a16="http://schemas.microsoft.com/office/drawing/2014/main" id="{951DF178-81AC-446E-B13E-AE5823955871}"/>
              </a:ext>
            </a:extLst>
          </p:cNvPr>
          <p:cNvSpPr>
            <a:spLocks noGrp="1"/>
          </p:cNvSpPr>
          <p:nvPr>
            <p:ph type="title"/>
          </p:nvPr>
        </p:nvSpPr>
        <p:spPr/>
        <p:txBody>
          <a:bodyPr>
            <a:normAutofit fontScale="90000"/>
          </a:bodyPr>
          <a:lstStyle/>
          <a:p>
            <a:pPr algn="ctr"/>
            <a:r>
              <a:rPr lang="en-US" altLang="zh-TW" sz="4400" dirty="0">
                <a:solidFill>
                  <a:schemeClr val="tx1"/>
                </a:solidFill>
                <a:latin typeface="+mn-ea"/>
                <a:ea typeface="+mn-ea"/>
              </a:rPr>
              <a:t/>
            </a:r>
            <a:br>
              <a:rPr lang="en-US" altLang="zh-TW" sz="4400" dirty="0">
                <a:solidFill>
                  <a:schemeClr val="tx1"/>
                </a:solidFill>
                <a:latin typeface="+mn-ea"/>
                <a:ea typeface="+mn-ea"/>
              </a:rPr>
            </a:br>
            <a:r>
              <a:rPr lang="zh-TW" altLang="en-US" sz="4900" dirty="0">
                <a:solidFill>
                  <a:schemeClr val="tx1"/>
                </a:solidFill>
                <a:latin typeface="標楷體" panose="03000509000000000000" pitchFamily="65" charset="-120"/>
                <a:ea typeface="標楷體" panose="03000509000000000000" pitchFamily="65" charset="-120"/>
              </a:rPr>
              <a:t>專題製作目標</a:t>
            </a:r>
            <a:r>
              <a:rPr lang="zh-TW" altLang="en-US" sz="5400" b="0" i="0" u="none" strike="noStrike" baseline="0" dirty="0">
                <a:latin typeface="標楷體" panose="03000509000000000000" pitchFamily="65" charset="-120"/>
                <a:ea typeface="標楷體" panose="03000509000000000000" pitchFamily="65" charset="-120"/>
              </a:rPr>
              <a:t/>
            </a:r>
            <a:br>
              <a:rPr lang="zh-TW" altLang="en-US" sz="5400" b="0" i="0" u="none" strike="noStrike" baseline="0" dirty="0">
                <a:latin typeface="標楷體" panose="03000509000000000000" pitchFamily="65" charset="-120"/>
                <a:ea typeface="標楷體" panose="03000509000000000000" pitchFamily="65" charset="-120"/>
              </a:rPr>
            </a:b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A8E8A131-B4E2-40A8-9248-2983823ADB4A}" type="slidenum">
              <a:rPr lang="zh-TW" altLang="en-US" smtClean="0"/>
              <a:t>7</a:t>
            </a:fld>
            <a:endParaRPr lang="zh-TW" altLang="en-US"/>
          </a:p>
        </p:txBody>
      </p:sp>
    </p:spTree>
    <p:extLst>
      <p:ext uri="{BB962C8B-B14F-4D97-AF65-F5344CB8AC3E}">
        <p14:creationId xmlns:p14="http://schemas.microsoft.com/office/powerpoint/2010/main" val="25408676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A8E8A131-B4E2-40A8-9248-2983823ADB4A}" type="slidenum">
              <a:rPr lang="zh-TW" altLang="en-US" smtClean="0"/>
              <a:t>8</a:t>
            </a:fld>
            <a:endParaRPr lang="zh-TW" altLang="en-US"/>
          </a:p>
        </p:txBody>
      </p:sp>
      <p:sp>
        <p:nvSpPr>
          <p:cNvPr id="5" name="流程圖: 程序 4"/>
          <p:cNvSpPr/>
          <p:nvPr/>
        </p:nvSpPr>
        <p:spPr>
          <a:xfrm>
            <a:off x="4563533" y="2836333"/>
            <a:ext cx="1007534" cy="558800"/>
          </a:xfrm>
          <a:prstGeom prst="flowChartProcess">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 xmlns:a16="http://schemas.microsoft.com/office/drawing/2014/main" id="{8BE74B32-2798-452C-9FCD-FDA73EA04409}"/>
              </a:ext>
            </a:extLst>
          </p:cNvPr>
          <p:cNvSpPr>
            <a:spLocks noGrp="1"/>
          </p:cNvSpPr>
          <p:nvPr>
            <p:ph type="title"/>
          </p:nvPr>
        </p:nvSpPr>
        <p:spPr>
          <a:xfrm>
            <a:off x="863416" y="1724729"/>
            <a:ext cx="10363200" cy="1828800"/>
          </a:xfrm>
        </p:spPr>
        <p:txBody>
          <a:bodyPr/>
          <a:lstStyle/>
          <a:p>
            <a:pPr algn="ctr"/>
            <a:r>
              <a:rPr lang="zh-TW" altLang="en-US" sz="6000" dirty="0">
                <a:solidFill>
                  <a:schemeClr val="bg1"/>
                </a:solidFill>
                <a:latin typeface="標楷體" panose="03000509000000000000" pitchFamily="65" charset="-120"/>
                <a:ea typeface="標楷體" panose="03000509000000000000" pitchFamily="65" charset="-120"/>
              </a:rPr>
              <a:t>系統介紹</a:t>
            </a:r>
          </a:p>
        </p:txBody>
      </p:sp>
    </p:spTree>
    <p:extLst>
      <p:ext uri="{BB962C8B-B14F-4D97-AF65-F5344CB8AC3E}">
        <p14:creationId xmlns:p14="http://schemas.microsoft.com/office/powerpoint/2010/main" val="4574327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匯合">
  <a:themeElements>
    <a:clrScheme name="匯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匯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匯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1891</TotalTime>
  <Words>1494</Words>
  <Application>Microsoft Office PowerPoint</Application>
  <PresentationFormat>自訂</PresentationFormat>
  <Paragraphs>170</Paragraphs>
  <Slides>46</Slides>
  <Notes>1</Notes>
  <HiddenSlides>0</HiddenSlides>
  <MMClips>0</MMClips>
  <ScaleCrop>false</ScaleCrop>
  <HeadingPairs>
    <vt:vector size="4" baseType="variant">
      <vt:variant>
        <vt:lpstr>佈景主題</vt:lpstr>
      </vt:variant>
      <vt:variant>
        <vt:i4>1</vt:i4>
      </vt:variant>
      <vt:variant>
        <vt:lpstr>投影片標題</vt:lpstr>
      </vt:variant>
      <vt:variant>
        <vt:i4>46</vt:i4>
      </vt:variant>
    </vt:vector>
  </HeadingPairs>
  <TitlesOfParts>
    <vt:vector size="47" baseType="lpstr">
      <vt:lpstr>匯合</vt:lpstr>
      <vt:lpstr>基於蒙地卡羅樹搜尋及隨機森林模擬 之英雄聯盟英雄選用推薦系統</vt:lpstr>
      <vt:lpstr>英雄聯盟簡介</vt:lpstr>
      <vt:lpstr>選角畫面及路線</vt:lpstr>
      <vt:lpstr>緒論</vt:lpstr>
      <vt:lpstr>英雄聯盟推薦系統</vt:lpstr>
      <vt:lpstr> 研究動機 </vt:lpstr>
      <vt:lpstr>League of Legends Win Predictor EECS 349- Spring 2015 (Doug) </vt:lpstr>
      <vt:lpstr> 專題製作目標 </vt:lpstr>
      <vt:lpstr>系統介紹</vt:lpstr>
      <vt:lpstr>系統架構</vt:lpstr>
      <vt:lpstr>前端</vt:lpstr>
      <vt:lpstr>後端</vt:lpstr>
      <vt:lpstr>資料收集來源</vt:lpstr>
      <vt:lpstr>Garena 對戰紀錄網             </vt:lpstr>
      <vt:lpstr>OP.GG</vt:lpstr>
      <vt:lpstr>LCU API</vt:lpstr>
      <vt:lpstr>訓練方式及結果</vt:lpstr>
      <vt:lpstr>Champions</vt:lpstr>
      <vt:lpstr>PowerPoint 簡報</vt:lpstr>
      <vt:lpstr>Champions Win Rate (OP.GG)</vt:lpstr>
      <vt:lpstr>Champions Win Rate (Individual)</vt:lpstr>
      <vt:lpstr>Summed Champions Win Rate (1 Team)</vt:lpstr>
      <vt:lpstr>Summed Champions Win Rate (2 Teams)</vt:lpstr>
      <vt:lpstr>PowerPoint 簡報</vt:lpstr>
      <vt:lpstr>Confusion Matrix  </vt:lpstr>
      <vt:lpstr>推薦系統技術應用</vt:lpstr>
      <vt:lpstr>蒙地卡羅樹搜尋 </vt:lpstr>
      <vt:lpstr>Selection</vt:lpstr>
      <vt:lpstr>Expansion</vt:lpstr>
      <vt:lpstr>Simulation</vt:lpstr>
      <vt:lpstr>Backpropagation</vt:lpstr>
      <vt:lpstr>推薦流程</vt:lpstr>
      <vt:lpstr>實驗測試</vt:lpstr>
      <vt:lpstr>實驗結果</vt:lpstr>
      <vt:lpstr>操作介面</vt:lpstr>
      <vt:lpstr>設定路徑首頁</vt:lpstr>
      <vt:lpstr>跳出訊息</vt:lpstr>
      <vt:lpstr>主要頁面</vt:lpstr>
      <vt:lpstr>進選角頁面</vt:lpstr>
      <vt:lpstr>推薦英雄頁面</vt:lpstr>
      <vt:lpstr>顯示勝率頁面</vt:lpstr>
      <vt:lpstr>結論</vt:lpstr>
      <vt:lpstr>未來展望</vt:lpstr>
      <vt:lpstr>Demo</vt:lpstr>
      <vt:lpstr>Q&amp;A</vt:lpstr>
      <vt:lpstr>Thanks for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雋喆 高</dc:creator>
  <cp:lastModifiedBy>tim</cp:lastModifiedBy>
  <cp:revision>354</cp:revision>
  <dcterms:created xsi:type="dcterms:W3CDTF">2020-12-07T13:53:29Z</dcterms:created>
  <dcterms:modified xsi:type="dcterms:W3CDTF">2020-12-26T08:43:44Z</dcterms:modified>
</cp:coreProperties>
</file>